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70" r:id="rId4"/>
    <p:sldId id="271" r:id="rId5"/>
    <p:sldId id="272" r:id="rId6"/>
    <p:sldId id="264" r:id="rId7"/>
    <p:sldId id="265" r:id="rId8"/>
    <p:sldId id="266" r:id="rId9"/>
    <p:sldId id="267" r:id="rId10"/>
    <p:sldId id="268" r:id="rId11"/>
    <p:sldId id="269" r:id="rId12"/>
    <p:sldId id="260" r:id="rId13"/>
    <p:sldId id="261" r:id="rId14"/>
    <p:sldId id="262" r:id="rId15"/>
    <p:sldId id="273" r:id="rId16"/>
    <p:sldId id="274" r:id="rId17"/>
    <p:sldId id="275" r:id="rId18"/>
    <p:sldId id="276" r:id="rId19"/>
    <p:sldId id="257" r:id="rId20"/>
    <p:sldId id="25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31" autoAdjust="0"/>
    <p:restoredTop sz="94660"/>
  </p:normalViewPr>
  <p:slideViewPr>
    <p:cSldViewPr>
      <p:cViewPr varScale="1">
        <p:scale>
          <a:sx n="63" d="100"/>
          <a:sy n="63" d="100"/>
        </p:scale>
        <p:origin x="-108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SPICEG~1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2800" b="1" dirty="0" smtClean="0"/>
              <a:t>1) Az urán </a:t>
            </a:r>
            <a:r>
              <a:rPr lang="hu-HU" sz="2800" baseline="-25000" dirty="0" smtClean="0"/>
              <a:t>92</a:t>
            </a:r>
            <a:r>
              <a:rPr lang="hu-HU" sz="2800" dirty="0" smtClean="0"/>
              <a:t>U</a:t>
            </a:r>
            <a:r>
              <a:rPr lang="hu-HU" sz="2800" baseline="30000" dirty="0" smtClean="0"/>
              <a:t>238</a:t>
            </a:r>
            <a:r>
              <a:rPr lang="hu-HU" sz="2800" b="1" dirty="0" smtClean="0"/>
              <a:t>izotópjának </a:t>
            </a:r>
            <a:r>
              <a:rPr lang="hu-HU" sz="2800" b="1" dirty="0" smtClean="0"/>
              <a:t>bomlása során </a:t>
            </a:r>
            <a:r>
              <a:rPr lang="hu-HU" sz="2800" baseline="-25000" dirty="0" smtClean="0"/>
              <a:t>90</a:t>
            </a:r>
            <a:r>
              <a:rPr lang="hu-HU" sz="2800" dirty="0" smtClean="0"/>
              <a:t>Th</a:t>
            </a:r>
            <a:r>
              <a:rPr lang="hu-HU" sz="2800" baseline="30000" dirty="0" smtClean="0"/>
              <a:t>234</a:t>
            </a:r>
            <a:r>
              <a:rPr lang="hu-HU" sz="2800" b="1" dirty="0" smtClean="0"/>
              <a:t>      thórium </a:t>
            </a:r>
            <a:r>
              <a:rPr lang="en-US" sz="2800" b="1" dirty="0" smtClean="0"/>
              <a:t> </a:t>
            </a:r>
            <a:r>
              <a:rPr lang="hu-HU" sz="2800" b="1" dirty="0" smtClean="0"/>
              <a:t>keletkezik. A  reakció másik terméke...</a:t>
            </a:r>
            <a:endParaRPr lang="ru-RU" sz="28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A) hidrogénizotóp (proton)_____</a:t>
            </a:r>
            <a:r>
              <a:rPr lang="hu-HU" baseline="-25000" dirty="0" smtClean="0"/>
              <a:t>1</a:t>
            </a:r>
            <a:r>
              <a:rPr lang="en-US" dirty="0" smtClean="0"/>
              <a:t>H</a:t>
            </a:r>
            <a:r>
              <a:rPr lang="hu-HU" baseline="30000" dirty="0" smtClean="0"/>
              <a:t>1</a:t>
            </a:r>
            <a:endParaRPr lang="ru-RU" dirty="0" smtClean="0"/>
          </a:p>
          <a:p>
            <a:r>
              <a:rPr lang="hu-HU" dirty="0" smtClean="0"/>
              <a:t>B) hidrogénizotóp (deutérium)__</a:t>
            </a:r>
            <a:r>
              <a:rPr lang="hu-HU" baseline="-25000" dirty="0" smtClean="0"/>
              <a:t>1</a:t>
            </a:r>
            <a:r>
              <a:rPr lang="en-US" dirty="0" smtClean="0"/>
              <a:t>H</a:t>
            </a:r>
            <a:r>
              <a:rPr lang="hu-HU" baseline="30000" dirty="0" smtClean="0"/>
              <a:t>2</a:t>
            </a:r>
            <a:endParaRPr lang="hu-HU" dirty="0" smtClean="0"/>
          </a:p>
          <a:p>
            <a:r>
              <a:rPr lang="hu-HU" dirty="0" smtClean="0"/>
              <a:t>C) héliumizotóp______________</a:t>
            </a:r>
            <a:r>
              <a:rPr lang="en-US" baseline="-25000" dirty="0" smtClean="0"/>
              <a:t>2</a:t>
            </a:r>
            <a:r>
              <a:rPr lang="en-US" dirty="0" smtClean="0"/>
              <a:t>He</a:t>
            </a:r>
            <a:r>
              <a:rPr lang="hu-HU" baseline="30000" dirty="0" smtClean="0"/>
              <a:t>3</a:t>
            </a:r>
            <a:endParaRPr lang="hu-HU" dirty="0" smtClean="0"/>
          </a:p>
          <a:p>
            <a:r>
              <a:rPr lang="hu-HU" dirty="0" smtClean="0"/>
              <a:t>D) héliumizotóp_____________ </a:t>
            </a:r>
            <a:r>
              <a:rPr lang="en-US" baseline="-25000" dirty="0" smtClean="0"/>
              <a:t>2</a:t>
            </a:r>
            <a:r>
              <a:rPr lang="en-US" dirty="0" smtClean="0"/>
              <a:t>He</a:t>
            </a:r>
            <a:r>
              <a:rPr lang="en-US" baseline="30000" dirty="0" smtClean="0"/>
              <a:t>4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" name="SPICEG~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2800" b="1" dirty="0" smtClean="0"/>
              <a:t>1) Az urán </a:t>
            </a:r>
            <a:r>
              <a:rPr lang="hu-HU" sz="2800" baseline="-25000" dirty="0" smtClean="0"/>
              <a:t>92</a:t>
            </a:r>
            <a:r>
              <a:rPr lang="en-US" sz="2800" dirty="0" smtClean="0"/>
              <a:t>He</a:t>
            </a:r>
            <a:r>
              <a:rPr lang="hu-HU" sz="2800" baseline="30000" dirty="0" smtClean="0"/>
              <a:t>238</a:t>
            </a:r>
            <a:r>
              <a:rPr lang="hu-HU" sz="2800" b="1" dirty="0" smtClean="0"/>
              <a:t>izotópjának bomlása során </a:t>
            </a:r>
            <a:r>
              <a:rPr lang="hu-HU" sz="2800" baseline="-25000" dirty="0" smtClean="0"/>
              <a:t>90</a:t>
            </a:r>
            <a:r>
              <a:rPr lang="hu-HU" sz="2800" dirty="0" smtClean="0"/>
              <a:t>Th</a:t>
            </a:r>
            <a:r>
              <a:rPr lang="hu-HU" sz="2800" baseline="30000" dirty="0" smtClean="0"/>
              <a:t>234</a:t>
            </a:r>
            <a:r>
              <a:rPr lang="hu-HU" sz="2800" b="1" dirty="0" smtClean="0"/>
              <a:t>      thórium </a:t>
            </a:r>
            <a:r>
              <a:rPr lang="en-US" sz="2800" b="1" dirty="0" smtClean="0"/>
              <a:t> </a:t>
            </a:r>
            <a:r>
              <a:rPr lang="hu-HU" sz="2800" b="1" dirty="0" smtClean="0"/>
              <a:t>keletkezik. A  reakció másik terméke...</a:t>
            </a:r>
            <a:endParaRPr lang="ru-RU" sz="28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A) hidrogénizotóp (proton)_____</a:t>
            </a:r>
            <a:r>
              <a:rPr lang="hu-HU" baseline="-25000" dirty="0" smtClean="0"/>
              <a:t>1</a:t>
            </a:r>
            <a:r>
              <a:rPr lang="en-US" dirty="0" smtClean="0"/>
              <a:t>H</a:t>
            </a:r>
            <a:r>
              <a:rPr lang="hu-HU" baseline="30000" dirty="0" smtClean="0"/>
              <a:t>1</a:t>
            </a:r>
            <a:endParaRPr lang="ru-RU" dirty="0" smtClean="0"/>
          </a:p>
          <a:p>
            <a:r>
              <a:rPr lang="hu-HU" dirty="0" smtClean="0"/>
              <a:t>B) hidrogénizotóp (deutérium)__</a:t>
            </a:r>
            <a:r>
              <a:rPr lang="hu-HU" baseline="-25000" dirty="0" smtClean="0"/>
              <a:t>1</a:t>
            </a:r>
            <a:r>
              <a:rPr lang="en-US" dirty="0" smtClean="0"/>
              <a:t>H</a:t>
            </a:r>
            <a:r>
              <a:rPr lang="hu-HU" baseline="30000" dirty="0" smtClean="0"/>
              <a:t>2</a:t>
            </a:r>
            <a:endParaRPr lang="hu-HU" dirty="0" smtClean="0"/>
          </a:p>
          <a:p>
            <a:r>
              <a:rPr lang="hu-HU" dirty="0" smtClean="0"/>
              <a:t>C) héliumizotóp______________</a:t>
            </a:r>
            <a:r>
              <a:rPr lang="en-US" baseline="-25000" dirty="0" smtClean="0"/>
              <a:t>2</a:t>
            </a:r>
            <a:r>
              <a:rPr lang="en-US" dirty="0" smtClean="0"/>
              <a:t>He</a:t>
            </a:r>
            <a:r>
              <a:rPr lang="hu-HU" baseline="30000" dirty="0" smtClean="0"/>
              <a:t>3</a:t>
            </a:r>
            <a:endParaRPr lang="hu-HU" dirty="0" smtClean="0"/>
          </a:p>
          <a:p>
            <a:r>
              <a:rPr lang="hu-HU" dirty="0" smtClean="0"/>
              <a:t>D) héliumizotóp_____________ </a:t>
            </a:r>
            <a:r>
              <a:rPr lang="en-US" baseline="-25000" dirty="0" smtClean="0"/>
              <a:t>2</a:t>
            </a:r>
            <a:r>
              <a:rPr lang="en-US" dirty="0" smtClean="0"/>
              <a:t>He</a:t>
            </a:r>
            <a:r>
              <a:rPr lang="en-US" baseline="30000" dirty="0" smtClean="0"/>
              <a:t>4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143116"/>
            <a:ext cx="3170819" cy="55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b="1" dirty="0" smtClean="0"/>
              <a:t>2) A lítiumizotóp </a:t>
            </a:r>
            <a:r>
              <a:rPr sz="2400" b="1" baseline="-25000" smtClean="0"/>
              <a:t>2</a:t>
            </a:r>
            <a:r>
              <a:rPr sz="2400" b="1" smtClean="0"/>
              <a:t>He</a:t>
            </a:r>
            <a:r>
              <a:rPr sz="2400" b="1" baseline="30000" smtClean="0"/>
              <a:t>4</a:t>
            </a:r>
            <a:r>
              <a:rPr lang="hu-HU" sz="2400" b="1" dirty="0" smtClean="0"/>
              <a:t> deutériummal való bombázása során berilliumizotóp keletkezik. Milyen részecske jön még létre az adott reakció során?</a:t>
            </a:r>
            <a:endParaRPr lang="ru-RU" sz="2400" b="1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sz="2800" b="1" i="1" dirty="0" smtClean="0"/>
              <a:t>A) alfa-részecske (</a:t>
            </a:r>
            <a:r>
              <a:rPr lang="en-US" sz="2800" b="1" i="1" baseline="-25000" dirty="0" smtClean="0"/>
              <a:t>2</a:t>
            </a:r>
            <a:r>
              <a:rPr lang="en-US" sz="2800" b="1" i="1" dirty="0" smtClean="0"/>
              <a:t>He</a:t>
            </a:r>
            <a:r>
              <a:rPr lang="en-US" sz="2800" b="1" i="1" baseline="30000" dirty="0" smtClean="0"/>
              <a:t>4</a:t>
            </a:r>
            <a:r>
              <a:rPr lang="hu-HU" sz="2800" b="1" i="1" dirty="0" smtClean="0"/>
              <a:t>)</a:t>
            </a:r>
            <a:r>
              <a:rPr lang="hu-HU" sz="2800" b="1" i="1" baseline="30000" dirty="0" smtClean="0"/>
              <a:t> </a:t>
            </a:r>
            <a:endParaRPr lang="ru-RU" sz="2800" b="1" i="1" dirty="0" smtClean="0"/>
          </a:p>
          <a:p>
            <a:r>
              <a:rPr lang="hu-HU" sz="2800" b="1" i="1" dirty="0" smtClean="0"/>
              <a:t>B) elektron            (</a:t>
            </a:r>
            <a:r>
              <a:rPr lang="en-US" sz="2800" b="1" i="1" baseline="-25000" dirty="0" smtClean="0"/>
              <a:t>-1</a:t>
            </a:r>
            <a:r>
              <a:rPr lang="en-US" sz="2800" b="1" i="1" dirty="0" smtClean="0"/>
              <a:t>e</a:t>
            </a:r>
            <a:r>
              <a:rPr lang="en-US" sz="2800" b="1" i="1" baseline="30000" dirty="0" smtClean="0"/>
              <a:t>0</a:t>
            </a:r>
            <a:r>
              <a:rPr lang="hu-HU" sz="2800" b="1" i="1" dirty="0" smtClean="0"/>
              <a:t>)</a:t>
            </a:r>
            <a:endParaRPr lang="ru-RU" sz="2800" b="1" i="1" dirty="0" smtClean="0"/>
          </a:p>
          <a:p>
            <a:r>
              <a:rPr lang="hu-HU" sz="2800" b="1" i="1" dirty="0" smtClean="0"/>
              <a:t>C) proton               (</a:t>
            </a:r>
            <a:r>
              <a:rPr lang="hu-HU" sz="2800" b="1" i="1" baseline="-25000" dirty="0" smtClean="0"/>
              <a:t>1</a:t>
            </a:r>
            <a:r>
              <a:rPr lang="en-US" sz="2800" b="1" i="1" dirty="0" smtClean="0"/>
              <a:t>H</a:t>
            </a:r>
            <a:r>
              <a:rPr lang="hu-HU" sz="2800" b="1" i="1" baseline="30000" dirty="0" smtClean="0"/>
              <a:t>1</a:t>
            </a:r>
            <a:r>
              <a:rPr lang="hu-HU" sz="2800" b="1" i="1" dirty="0" smtClean="0"/>
              <a:t>)</a:t>
            </a:r>
          </a:p>
          <a:p>
            <a:r>
              <a:rPr lang="hu-HU" sz="2800" b="1" i="1" dirty="0" smtClean="0"/>
              <a:t>D) neutron             (</a:t>
            </a:r>
            <a:r>
              <a:rPr lang="en-US" sz="2800" b="1" i="1" baseline="-25000" dirty="0" smtClean="0"/>
              <a:t>0</a:t>
            </a:r>
            <a:r>
              <a:rPr lang="hu-HU" sz="2800" b="1" i="1" dirty="0" smtClean="0"/>
              <a:t>n</a:t>
            </a:r>
            <a:r>
              <a:rPr lang="hu-HU" sz="2800" b="1" i="1" baseline="30000" dirty="0" smtClean="0"/>
              <a:t>1</a:t>
            </a:r>
            <a:r>
              <a:rPr lang="hu-HU" sz="2800" b="1" i="1" dirty="0" smtClean="0"/>
              <a:t>)  </a:t>
            </a:r>
            <a:endParaRPr lang="ru-RU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100" b="1" dirty="0" smtClean="0">
                <a:latin typeface="Times New Roman" pitchFamily="18" charset="0"/>
                <a:cs typeface="Times New Roman" pitchFamily="18" charset="0"/>
              </a:rPr>
              <a:t>3) A kálium atommag </a:t>
            </a:r>
            <a:r>
              <a:rPr lang="hu-HU" sz="3100" b="1" baseline="-25000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hu-HU" sz="31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hu-HU" sz="3100" b="1" baseline="30000" dirty="0" smtClean="0">
                <a:latin typeface="Times New Roman" pitchFamily="18" charset="0"/>
                <a:cs typeface="Times New Roman" pitchFamily="18" charset="0"/>
              </a:rPr>
              <a:t>39</a:t>
            </a:r>
            <a:r>
              <a:rPr lang="hu-HU" sz="3100" b="1" dirty="0" smtClean="0">
                <a:latin typeface="Times New Roman" pitchFamily="18" charset="0"/>
                <a:cs typeface="Times New Roman" pitchFamily="18" charset="0"/>
              </a:rPr>
              <a:t>    összetétele</a:t>
            </a:r>
            <a:r>
              <a:rPr lang="hu-HU" b="1" i="1" dirty="0" smtClean="0"/>
              <a:t>: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1) 19 proton,      20 neutron</a:t>
            </a:r>
          </a:p>
          <a:p>
            <a:r>
              <a:rPr lang="hu-HU" dirty="0" smtClean="0"/>
              <a:t>2) 19 proton,      39 neutron</a:t>
            </a:r>
          </a:p>
          <a:p>
            <a:r>
              <a:rPr lang="hu-HU" dirty="0" smtClean="0"/>
              <a:t>3) 20 proton,      19 neutron</a:t>
            </a:r>
          </a:p>
          <a:p>
            <a:r>
              <a:rPr lang="hu-HU" dirty="0" smtClean="0"/>
              <a:t>4) 20 proton,      39 neutron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082660"/>
          </a:xfrm>
        </p:spPr>
        <p:txBody>
          <a:bodyPr>
            <a:noAutofit/>
          </a:bodyPr>
          <a:lstStyle/>
          <a:p>
            <a:r>
              <a:rPr lang="hu-HU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4)  A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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sugarak a következő részecskékből állnak: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2428868"/>
            <a:ext cx="564360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sz="2800" b="1" i="1" dirty="0" smtClean="0"/>
              <a:t>Hélium atommagokból</a:t>
            </a:r>
            <a:endParaRPr lang="ru-RU" sz="2800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hu-HU" sz="2800" b="1" i="1" dirty="0" smtClean="0"/>
              <a:t>Elektronokból</a:t>
            </a:r>
            <a:endParaRPr lang="ru-RU" sz="2800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hu-HU" sz="2800" b="1" i="1" dirty="0" smtClean="0"/>
              <a:t>Protonokból</a:t>
            </a:r>
            <a:endParaRPr lang="ru-RU" sz="2800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hu-HU" sz="2800" b="1" i="1" dirty="0" smtClean="0"/>
              <a:t>Neutronokból</a:t>
            </a:r>
            <a:endParaRPr lang="ru-RU" sz="2800" b="1" i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8001056" cy="1368412"/>
          </a:xfrm>
        </p:spPr>
        <p:txBody>
          <a:bodyPr>
            <a:noAutofit/>
          </a:bodyPr>
          <a:lstStyle/>
          <a:p>
            <a:pPr algn="l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Az alumínium atommagjának töltése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13, 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tömegszáma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ezek szerint van benne...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2000240"/>
            <a:ext cx="4286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b="1" i="1" dirty="0" smtClean="0"/>
              <a:t>13 </a:t>
            </a:r>
            <a:r>
              <a:rPr lang="hu-HU" sz="2400" b="1" i="1" dirty="0" smtClean="0"/>
              <a:t>proton  és </a:t>
            </a:r>
            <a:r>
              <a:rPr lang="ru-RU" sz="2400" b="1" i="1" dirty="0" smtClean="0"/>
              <a:t> 27 </a:t>
            </a:r>
            <a:r>
              <a:rPr lang="hu-HU" sz="2400" b="1" i="1" dirty="0" smtClean="0"/>
              <a:t> neutron</a:t>
            </a:r>
            <a:r>
              <a:rPr lang="ru-RU" sz="2400" b="1" i="1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i="1" dirty="0" smtClean="0"/>
              <a:t>13 </a:t>
            </a:r>
            <a:r>
              <a:rPr lang="hu-HU" sz="2400" b="1" i="1" dirty="0" smtClean="0"/>
              <a:t>proton</a:t>
            </a:r>
            <a:r>
              <a:rPr lang="ru-RU" sz="2400" b="1" i="1" dirty="0" smtClean="0"/>
              <a:t> </a:t>
            </a:r>
            <a:r>
              <a:rPr lang="hu-HU" sz="2400" b="1" i="1" dirty="0" smtClean="0"/>
              <a:t> és</a:t>
            </a:r>
            <a:r>
              <a:rPr lang="ru-RU" sz="2400" b="1" i="1" dirty="0" smtClean="0"/>
              <a:t> 14 </a:t>
            </a:r>
            <a:r>
              <a:rPr lang="hu-HU" sz="2400" b="1" i="1" dirty="0" smtClean="0"/>
              <a:t> neutron</a:t>
            </a:r>
            <a:r>
              <a:rPr lang="ru-RU" sz="2400" b="1" i="1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i="1" dirty="0" smtClean="0"/>
              <a:t>27 </a:t>
            </a:r>
            <a:r>
              <a:rPr lang="hu-HU" sz="2400" b="1" i="1" dirty="0" smtClean="0"/>
              <a:t>proton és </a:t>
            </a:r>
            <a:r>
              <a:rPr lang="ru-RU" sz="2400" b="1" i="1" dirty="0" smtClean="0"/>
              <a:t> 13 </a:t>
            </a:r>
            <a:r>
              <a:rPr lang="hu-HU" sz="2400" b="1" i="1" dirty="0" smtClean="0"/>
              <a:t>neutron</a:t>
            </a:r>
            <a:r>
              <a:rPr lang="ru-RU" sz="2400" b="1" i="1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i="1" dirty="0" smtClean="0"/>
              <a:t>40 </a:t>
            </a:r>
            <a:r>
              <a:rPr lang="hu-HU" sz="2400" b="1" i="1" dirty="0" smtClean="0"/>
              <a:t>proton és</a:t>
            </a:r>
            <a:r>
              <a:rPr lang="ru-RU" sz="2400" b="1" i="1" dirty="0" smtClean="0"/>
              <a:t> 27 </a:t>
            </a:r>
            <a:r>
              <a:rPr lang="hu-HU" sz="2400" b="1" i="1" dirty="0" smtClean="0"/>
              <a:t>neutron</a:t>
            </a:r>
            <a:r>
              <a:rPr lang="ru-RU" sz="2400" b="1" i="1" dirty="0" smtClean="0"/>
              <a:t>.</a:t>
            </a:r>
            <a:endParaRPr lang="ru-RU" sz="2400" b="1" i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3225800"/>
          </a:xfrm>
        </p:spPr>
        <p:txBody>
          <a:bodyPr>
            <a:noAutofit/>
          </a:bodyPr>
          <a:lstStyle/>
          <a:p>
            <a:pPr algn="ctr"/>
            <a:r>
              <a:rPr lang="hu-HU" sz="2800" b="1" i="1" dirty="0" smtClean="0"/>
              <a:t>6</a:t>
            </a:r>
            <a:r>
              <a:rPr lang="hu-HU" sz="2800" b="1" dirty="0" smtClean="0"/>
              <a:t>) A felsorolt elemek közül melyiket használják üzemanyagként az atomerőművekben?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hu-HU" sz="2400" b="1" dirty="0" smtClean="0"/>
              <a:t>A) urán</a:t>
            </a:r>
            <a:br>
              <a:rPr lang="hu-HU" sz="2400" b="1" dirty="0" smtClean="0"/>
            </a:br>
            <a:r>
              <a:rPr lang="hu-HU" sz="2400" b="1" dirty="0" smtClean="0"/>
              <a:t>B) kőszén</a:t>
            </a:r>
            <a:br>
              <a:rPr lang="hu-HU" sz="2400" b="1" dirty="0" smtClean="0"/>
            </a:br>
            <a:r>
              <a:rPr lang="hu-HU" sz="2400" b="1" dirty="0" smtClean="0"/>
              <a:t>C)kádmium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hu-HU" sz="2400" b="1" dirty="0" smtClean="0"/>
              <a:t>D) grafit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3643314"/>
            <a:ext cx="428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u-HU" sz="2800" b="1" i="1" dirty="0" smtClean="0">
                <a:latin typeface="Times New Roman" pitchFamily="18" charset="0"/>
                <a:cs typeface="Times New Roman" pitchFamily="18" charset="0"/>
              </a:rPr>
              <a:t>A, B, D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sz="2800" b="1" i="1" dirty="0" smtClean="0">
                <a:latin typeface="Times New Roman" pitchFamily="18" charset="0"/>
                <a:cs typeface="Times New Roman" pitchFamily="18" charset="0"/>
              </a:rPr>
              <a:t>A, B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sz="2800" b="1" i="1" dirty="0" smtClean="0">
                <a:latin typeface="Times New Roman" pitchFamily="18" charset="0"/>
                <a:cs typeface="Times New Roman" pitchFamily="18" charset="0"/>
              </a:rPr>
              <a:t>csak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А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800" b="1" i="1" dirty="0" smtClean="0">
                <a:latin typeface="Times New Roman" pitchFamily="18" charset="0"/>
                <a:cs typeface="Times New Roman" pitchFamily="18" charset="0"/>
              </a:rPr>
              <a:t>A, B, C, 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7) El</a:t>
            </a:r>
            <a:r>
              <a:rPr lang="hu-HU" sz="2400" dirty="0" smtClean="0"/>
              <a:t>nyelődi-e, vagy felszabadul az energia (zárójelben az atomtömegek) kövező magreakcióban?</a:t>
            </a:r>
            <a:endParaRPr lang="ru-RU" sz="2400" b="1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A) elnyelődik</a:t>
            </a:r>
          </a:p>
          <a:p>
            <a:r>
              <a:rPr lang="hu-HU" dirty="0" smtClean="0"/>
              <a:t>B) felszabadul</a:t>
            </a:r>
          </a:p>
          <a:p>
            <a:r>
              <a:rPr lang="hu-HU" dirty="0" smtClean="0"/>
              <a:t>C) egyi sem</a:t>
            </a:r>
            <a:endParaRPr lang="ru-RU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57364"/>
            <a:ext cx="653312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 hangingPunct="0"/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8) Mivel egyenlő a </a:t>
            </a:r>
            <a:r>
              <a:rPr lang="hu-HU" sz="2400" baseline="-25000" dirty="0" smtClean="0"/>
              <a:t>11</a:t>
            </a:r>
            <a:r>
              <a:rPr lang="hu-HU" sz="2400" dirty="0" smtClean="0"/>
              <a:t>Na</a:t>
            </a:r>
            <a:r>
              <a:rPr lang="hu-HU" sz="2400" baseline="30000" dirty="0" smtClean="0"/>
              <a:t>23</a:t>
            </a:r>
            <a:r>
              <a:rPr lang="en-US" sz="2400" dirty="0" smtClean="0"/>
              <a:t>y</a:t>
            </a:r>
            <a:r>
              <a:rPr lang="hu-HU" sz="2400" dirty="0" smtClean="0"/>
              <a:t> kötési energiája, ha az atommag tömege 22,9898 a.t.e. A választ kerekítsuk egész értékre.</a:t>
            </a:r>
            <a:br>
              <a:rPr lang="hu-HU" sz="2400" dirty="0" smtClean="0"/>
            </a:br>
            <a:endParaRPr lang="ru-RU" sz="2400" b="1" dirty="0"/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err="1" smtClean="0"/>
              <a:t>m</a:t>
            </a:r>
            <a:r>
              <a:rPr lang="en-US" sz="2400" baseline="-25000" dirty="0" err="1" smtClean="0"/>
              <a:t>n</a:t>
            </a:r>
            <a:r>
              <a:rPr lang="hu-HU" sz="2400" dirty="0" smtClean="0"/>
              <a:t> =1,00866a.t.e.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m</a:t>
            </a:r>
            <a:r>
              <a:rPr lang="hu-HU" sz="2400" baseline="-25000" dirty="0" smtClean="0"/>
              <a:t>p</a:t>
            </a:r>
            <a:r>
              <a:rPr lang="hu-HU" sz="2400" dirty="0" smtClean="0"/>
              <a:t> =1,00728a.t.e. </a:t>
            </a:r>
            <a:br>
              <a:rPr lang="hu-HU" sz="2400" dirty="0" smtClean="0"/>
            </a:br>
            <a:r>
              <a:rPr lang="hu-HU" sz="2400" dirty="0" smtClean="0"/>
              <a:t> 1a.t.e. = </a:t>
            </a:r>
            <a:r>
              <a:rPr lang="en-US" sz="2400" dirty="0" smtClean="0"/>
              <a:t>1,66*10</a:t>
            </a:r>
            <a:r>
              <a:rPr lang="en-US" sz="2400" baseline="30000" dirty="0" smtClean="0"/>
              <a:t>-27</a:t>
            </a:r>
            <a:r>
              <a:rPr lang="en-US" sz="2400" dirty="0" smtClean="0"/>
              <a:t>kg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5014753"/>
            <a:ext cx="75009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hangingPunct="0">
              <a:buFont typeface="+mj-lt"/>
              <a:buAutoNum type="arabicPeriod"/>
            </a:pPr>
            <a:r>
              <a:rPr lang="ru-RU" sz="2400" dirty="0" smtClean="0"/>
              <a:t>3</a:t>
            </a:r>
            <a:r>
              <a:rPr lang="ru-RU" sz="2400" dirty="0" smtClean="0">
                <a:sym typeface="Symbol"/>
              </a:rPr>
              <a:t></a:t>
            </a:r>
            <a:r>
              <a:rPr lang="ru-RU" sz="2400" dirty="0" smtClean="0"/>
              <a:t>10</a:t>
            </a:r>
            <a:r>
              <a:rPr lang="ru-RU" sz="2400" baseline="30000" dirty="0" smtClean="0"/>
              <a:t>11</a:t>
            </a:r>
            <a:r>
              <a:rPr lang="ru-RU" sz="2400" dirty="0" smtClean="0"/>
              <a:t> </a:t>
            </a:r>
            <a:r>
              <a:rPr lang="en-US" sz="2400" dirty="0" smtClean="0"/>
              <a:t>J</a:t>
            </a:r>
            <a:endParaRPr lang="ru-RU" sz="2400" dirty="0" smtClean="0"/>
          </a:p>
          <a:p>
            <a:pPr marL="342900" lvl="0" indent="-342900" hangingPunct="0">
              <a:buFont typeface="+mj-lt"/>
              <a:buAutoNum type="arabicPeriod"/>
            </a:pPr>
            <a:r>
              <a:rPr lang="ru-RU" sz="2400" dirty="0" smtClean="0"/>
              <a:t>3</a:t>
            </a:r>
            <a:r>
              <a:rPr lang="ru-RU" sz="2400" dirty="0" smtClean="0">
                <a:sym typeface="Symbol"/>
              </a:rPr>
              <a:t></a:t>
            </a:r>
            <a:r>
              <a:rPr lang="ru-RU" sz="2400" dirty="0" smtClean="0"/>
              <a:t>10</a:t>
            </a:r>
            <a:r>
              <a:rPr lang="ru-RU" sz="2400" baseline="30000" dirty="0" smtClean="0"/>
              <a:t> –11</a:t>
            </a:r>
            <a:r>
              <a:rPr lang="ru-RU" sz="2400" dirty="0" smtClean="0"/>
              <a:t> </a:t>
            </a:r>
            <a:r>
              <a:rPr lang="en-US" sz="2400" dirty="0" smtClean="0"/>
              <a:t>J</a:t>
            </a:r>
            <a:endParaRPr lang="ru-RU" sz="2400" dirty="0" smtClean="0"/>
          </a:p>
          <a:p>
            <a:pPr marL="342900" lvl="0" indent="-342900" hangingPunct="0">
              <a:buFont typeface="+mj-lt"/>
              <a:buAutoNum type="arabicPeriod"/>
            </a:pPr>
            <a:r>
              <a:rPr lang="ru-RU" sz="2400" dirty="0" smtClean="0"/>
              <a:t>2</a:t>
            </a:r>
            <a:r>
              <a:rPr lang="ru-RU" sz="2400" dirty="0" smtClean="0">
                <a:sym typeface="Symbol"/>
              </a:rPr>
              <a:t></a:t>
            </a:r>
            <a:r>
              <a:rPr lang="ru-RU" sz="2400" dirty="0" smtClean="0"/>
              <a:t>10 </a:t>
            </a:r>
            <a:r>
              <a:rPr lang="ru-RU" sz="2400" baseline="30000" dirty="0" smtClean="0"/>
              <a:t>–14</a:t>
            </a:r>
            <a:r>
              <a:rPr lang="en-US" sz="2400" dirty="0" smtClean="0"/>
              <a:t>J</a:t>
            </a:r>
            <a:endParaRPr lang="ru-RU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253 </a:t>
            </a:r>
            <a:r>
              <a:rPr lang="en-US" sz="2400" dirty="0" smtClean="0"/>
              <a:t>J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511288"/>
          </a:xfrm>
        </p:spPr>
        <p:txBody>
          <a:bodyPr>
            <a:noAutofit/>
          </a:bodyPr>
          <a:lstStyle/>
          <a:p>
            <a:r>
              <a:rPr lang="hu-HU" sz="2400" dirty="0" smtClean="0"/>
              <a:t>9) A lassú neutron elnyelése során az uránium atommagja hasad. Milyen erők taszítják szét hasadékokat?</a:t>
            </a:r>
            <a:endParaRPr lang="ru-RU" sz="2400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785918" y="2285992"/>
            <a:ext cx="47863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sz="2800" dirty="0" smtClean="0"/>
              <a:t>magerők</a:t>
            </a:r>
            <a:endParaRPr lang="ru-RU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hu-HU" sz="2800" dirty="0" smtClean="0"/>
              <a:t>elektromágneses erők</a:t>
            </a:r>
            <a:endParaRPr lang="ru-RU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hu-HU" sz="2800" dirty="0" smtClean="0"/>
              <a:t>gravitációs erők</a:t>
            </a:r>
            <a:endParaRPr lang="ru-RU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hu-HU" sz="2800" dirty="0" smtClean="0"/>
              <a:t> gyenge kölcsönhatás erői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143116"/>
            <a:ext cx="3170819" cy="55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b="1" dirty="0" smtClean="0"/>
              <a:t>2) A </a:t>
            </a:r>
            <a:r>
              <a:rPr lang="hu-HU" sz="2400" b="1" dirty="0" err="1" smtClean="0"/>
              <a:t>lítiumizotóp</a:t>
            </a:r>
            <a:r>
              <a:rPr lang="hu-HU" sz="2400" b="1" dirty="0" smtClean="0"/>
              <a:t> </a:t>
            </a:r>
            <a:r>
              <a:rPr lang="hu-HU" sz="2400" b="1" baseline="-25000" dirty="0" smtClean="0"/>
              <a:t>3</a:t>
            </a:r>
            <a:r>
              <a:rPr lang="hu-HU" sz="2400" b="1" dirty="0" smtClean="0"/>
              <a:t>Li</a:t>
            </a:r>
            <a:r>
              <a:rPr lang="hu-HU" sz="2400" b="1" baseline="30000" dirty="0" smtClean="0"/>
              <a:t>7</a:t>
            </a:r>
            <a:r>
              <a:rPr lang="hu-HU" sz="2400" b="1" dirty="0" smtClean="0"/>
              <a:t> </a:t>
            </a:r>
            <a:r>
              <a:rPr lang="hu-HU" sz="2400" b="1" dirty="0" smtClean="0"/>
              <a:t>deutériummal való bombázása során berilliumizotóp keletkezik. Milyen részecske jön még létre az adott reakció során?</a:t>
            </a:r>
            <a:endParaRPr lang="ru-RU" sz="2400" b="1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sz="2800" b="1" i="1" dirty="0" smtClean="0"/>
              <a:t>A) alfa-részecske (</a:t>
            </a:r>
            <a:r>
              <a:rPr lang="en-US" sz="2800" b="1" i="1" baseline="-25000" dirty="0" smtClean="0"/>
              <a:t>2</a:t>
            </a:r>
            <a:r>
              <a:rPr lang="en-US" sz="2800" b="1" i="1" dirty="0" smtClean="0"/>
              <a:t>He</a:t>
            </a:r>
            <a:r>
              <a:rPr lang="en-US" sz="2800" b="1" i="1" baseline="30000" dirty="0" smtClean="0"/>
              <a:t>4</a:t>
            </a:r>
            <a:r>
              <a:rPr lang="hu-HU" sz="2800" b="1" i="1" dirty="0" smtClean="0"/>
              <a:t>)</a:t>
            </a:r>
            <a:r>
              <a:rPr lang="hu-HU" sz="2800" b="1" i="1" baseline="30000" dirty="0" smtClean="0"/>
              <a:t> </a:t>
            </a:r>
            <a:endParaRPr lang="ru-RU" sz="2800" b="1" i="1" dirty="0" smtClean="0"/>
          </a:p>
          <a:p>
            <a:r>
              <a:rPr lang="hu-HU" sz="2800" b="1" i="1" dirty="0" smtClean="0"/>
              <a:t>B) elektron            (</a:t>
            </a:r>
            <a:r>
              <a:rPr lang="en-US" sz="2800" b="1" i="1" baseline="-25000" dirty="0" smtClean="0"/>
              <a:t>-1</a:t>
            </a:r>
            <a:r>
              <a:rPr lang="en-US" sz="2800" b="1" i="1" dirty="0" smtClean="0"/>
              <a:t>e</a:t>
            </a:r>
            <a:r>
              <a:rPr lang="en-US" sz="2800" b="1" i="1" baseline="30000" dirty="0" smtClean="0"/>
              <a:t>0</a:t>
            </a:r>
            <a:r>
              <a:rPr lang="hu-HU" sz="2800" b="1" i="1" dirty="0" smtClean="0"/>
              <a:t>)</a:t>
            </a:r>
            <a:endParaRPr lang="ru-RU" sz="2800" b="1" i="1" dirty="0" smtClean="0"/>
          </a:p>
          <a:p>
            <a:r>
              <a:rPr lang="hu-HU" sz="2800" b="1" i="1" dirty="0" smtClean="0"/>
              <a:t>C) proton               (</a:t>
            </a:r>
            <a:r>
              <a:rPr lang="hu-HU" sz="2800" b="1" i="1" baseline="-25000" dirty="0" smtClean="0"/>
              <a:t>1</a:t>
            </a:r>
            <a:r>
              <a:rPr lang="en-US" sz="2800" b="1" i="1" dirty="0" smtClean="0"/>
              <a:t>H</a:t>
            </a:r>
            <a:r>
              <a:rPr lang="hu-HU" sz="2800" b="1" i="1" baseline="30000" dirty="0" smtClean="0"/>
              <a:t>1</a:t>
            </a:r>
            <a:r>
              <a:rPr lang="hu-HU" sz="2800" b="1" i="1" dirty="0" smtClean="0"/>
              <a:t>)</a:t>
            </a:r>
          </a:p>
          <a:p>
            <a:r>
              <a:rPr lang="hu-HU" sz="2800" b="1" i="1" dirty="0" smtClean="0"/>
              <a:t>D) neutron             (</a:t>
            </a:r>
            <a:r>
              <a:rPr lang="en-US" sz="2800" b="1" i="1" baseline="-25000" dirty="0" smtClean="0"/>
              <a:t>0</a:t>
            </a:r>
            <a:r>
              <a:rPr lang="hu-HU" sz="2800" b="1" i="1" dirty="0" smtClean="0"/>
              <a:t>n</a:t>
            </a:r>
            <a:r>
              <a:rPr lang="hu-HU" sz="2800" b="1" i="1" baseline="30000" dirty="0" smtClean="0"/>
              <a:t>1</a:t>
            </a:r>
            <a:r>
              <a:rPr lang="hu-HU" sz="2800" b="1" i="1" dirty="0" smtClean="0"/>
              <a:t>)  </a:t>
            </a:r>
            <a:endParaRPr lang="ru-RU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100" b="1" dirty="0" smtClean="0">
                <a:latin typeface="Times New Roman" pitchFamily="18" charset="0"/>
                <a:cs typeface="Times New Roman" pitchFamily="18" charset="0"/>
              </a:rPr>
              <a:t>3) A kálium atommag </a:t>
            </a:r>
            <a:r>
              <a:rPr lang="hu-HU" sz="3100" b="1" baseline="-25000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hu-HU" sz="31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hu-HU" sz="3100" b="1" baseline="30000" dirty="0" smtClean="0">
                <a:latin typeface="Times New Roman" pitchFamily="18" charset="0"/>
                <a:cs typeface="Times New Roman" pitchFamily="18" charset="0"/>
              </a:rPr>
              <a:t>39</a:t>
            </a:r>
            <a:r>
              <a:rPr lang="hu-HU" sz="3100" b="1" dirty="0" smtClean="0">
                <a:latin typeface="Times New Roman" pitchFamily="18" charset="0"/>
                <a:cs typeface="Times New Roman" pitchFamily="18" charset="0"/>
              </a:rPr>
              <a:t>    összetétele</a:t>
            </a:r>
            <a:r>
              <a:rPr lang="hu-HU" b="1" i="1" dirty="0" smtClean="0"/>
              <a:t>: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1) 19 proton,      20 neutron</a:t>
            </a:r>
          </a:p>
          <a:p>
            <a:r>
              <a:rPr lang="hu-HU" dirty="0" smtClean="0"/>
              <a:t>2) 19 proton,      39 neutron</a:t>
            </a:r>
          </a:p>
          <a:p>
            <a:r>
              <a:rPr lang="hu-HU" dirty="0" smtClean="0"/>
              <a:t>3) 20 proton,      19 neutron</a:t>
            </a:r>
          </a:p>
          <a:p>
            <a:r>
              <a:rPr lang="hu-HU" dirty="0" smtClean="0"/>
              <a:t>4) 20 proton,      39 neutron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082660"/>
          </a:xfrm>
        </p:spPr>
        <p:txBody>
          <a:bodyPr>
            <a:noAutofit/>
          </a:bodyPr>
          <a:lstStyle/>
          <a:p>
            <a:r>
              <a:rPr lang="hu-HU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4)  A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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sugarak a következő részecskékből állnak: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2428868"/>
            <a:ext cx="564360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sz="2800" b="1" i="1" dirty="0" smtClean="0"/>
              <a:t>Hélium atommagokból</a:t>
            </a:r>
            <a:endParaRPr lang="ru-RU" sz="2800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hu-HU" sz="2800" b="1" i="1" dirty="0" smtClean="0"/>
              <a:t>Elektronokból</a:t>
            </a:r>
            <a:endParaRPr lang="ru-RU" sz="2800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hu-HU" sz="2800" b="1" i="1" dirty="0" smtClean="0"/>
              <a:t>Protonokból</a:t>
            </a:r>
            <a:endParaRPr lang="ru-RU" sz="2800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hu-HU" sz="2800" b="1" i="1" dirty="0" smtClean="0"/>
              <a:t>Neutronokból</a:t>
            </a:r>
            <a:endParaRPr lang="ru-RU" sz="2800" b="1" i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8001056" cy="1368412"/>
          </a:xfrm>
        </p:spPr>
        <p:txBody>
          <a:bodyPr>
            <a:noAutofit/>
          </a:bodyPr>
          <a:lstStyle/>
          <a:p>
            <a:pPr algn="l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Az alumínium atommagjának töltése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13, 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tömegszáma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ezek szerint van benne...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2000240"/>
            <a:ext cx="4286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b="1" i="1" dirty="0" smtClean="0"/>
              <a:t>13 </a:t>
            </a:r>
            <a:r>
              <a:rPr lang="hu-HU" sz="2400" b="1" i="1" dirty="0" smtClean="0"/>
              <a:t>proton  és </a:t>
            </a:r>
            <a:r>
              <a:rPr lang="ru-RU" sz="2400" b="1" i="1" dirty="0" smtClean="0"/>
              <a:t> 27 </a:t>
            </a:r>
            <a:r>
              <a:rPr lang="hu-HU" sz="2400" b="1" i="1" dirty="0" smtClean="0"/>
              <a:t> neutron</a:t>
            </a:r>
            <a:r>
              <a:rPr lang="ru-RU" sz="2400" b="1" i="1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i="1" dirty="0" smtClean="0"/>
              <a:t>13 </a:t>
            </a:r>
            <a:r>
              <a:rPr lang="hu-HU" sz="2400" b="1" i="1" dirty="0" smtClean="0"/>
              <a:t>proton</a:t>
            </a:r>
            <a:r>
              <a:rPr lang="ru-RU" sz="2400" b="1" i="1" dirty="0" smtClean="0"/>
              <a:t> </a:t>
            </a:r>
            <a:r>
              <a:rPr lang="hu-HU" sz="2400" b="1" i="1" dirty="0" smtClean="0"/>
              <a:t> és</a:t>
            </a:r>
            <a:r>
              <a:rPr lang="ru-RU" sz="2400" b="1" i="1" dirty="0" smtClean="0"/>
              <a:t> 14 </a:t>
            </a:r>
            <a:r>
              <a:rPr lang="hu-HU" sz="2400" b="1" i="1" dirty="0" smtClean="0"/>
              <a:t> neutron</a:t>
            </a:r>
            <a:r>
              <a:rPr lang="ru-RU" sz="2400" b="1" i="1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i="1" dirty="0" smtClean="0"/>
              <a:t>27 </a:t>
            </a:r>
            <a:r>
              <a:rPr lang="hu-HU" sz="2400" b="1" i="1" dirty="0" smtClean="0"/>
              <a:t>proton és </a:t>
            </a:r>
            <a:r>
              <a:rPr lang="ru-RU" sz="2400" b="1" i="1" dirty="0" smtClean="0"/>
              <a:t> 13 </a:t>
            </a:r>
            <a:r>
              <a:rPr lang="hu-HU" sz="2400" b="1" i="1" dirty="0" smtClean="0"/>
              <a:t>neutron</a:t>
            </a:r>
            <a:r>
              <a:rPr lang="ru-RU" sz="2400" b="1" i="1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i="1" dirty="0" smtClean="0"/>
              <a:t>40 </a:t>
            </a:r>
            <a:r>
              <a:rPr lang="hu-HU" sz="2400" b="1" i="1" dirty="0" smtClean="0"/>
              <a:t>proton és</a:t>
            </a:r>
            <a:r>
              <a:rPr lang="ru-RU" sz="2400" b="1" i="1" dirty="0" smtClean="0"/>
              <a:t> 27 </a:t>
            </a:r>
            <a:r>
              <a:rPr lang="hu-HU" sz="2400" b="1" i="1" dirty="0" smtClean="0"/>
              <a:t>neutron</a:t>
            </a:r>
            <a:r>
              <a:rPr lang="ru-RU" sz="2400" b="1" i="1" dirty="0" smtClean="0"/>
              <a:t>.</a:t>
            </a:r>
            <a:endParaRPr lang="ru-RU" sz="2400" b="1" i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3225800"/>
          </a:xfrm>
        </p:spPr>
        <p:txBody>
          <a:bodyPr>
            <a:noAutofit/>
          </a:bodyPr>
          <a:lstStyle/>
          <a:p>
            <a:pPr algn="ctr"/>
            <a:r>
              <a:rPr lang="hu-HU" sz="2800" b="1" i="1" dirty="0" smtClean="0"/>
              <a:t>6</a:t>
            </a:r>
            <a:r>
              <a:rPr lang="hu-HU" sz="2800" b="1" dirty="0" smtClean="0"/>
              <a:t>) A felsorolt elemek közül melyiket használják üzemanyagként az atomerőművekben?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hu-HU" sz="2400" b="1" dirty="0" smtClean="0"/>
              <a:t>A) urán</a:t>
            </a:r>
            <a:br>
              <a:rPr lang="hu-HU" sz="2400" b="1" dirty="0" smtClean="0"/>
            </a:br>
            <a:r>
              <a:rPr lang="hu-HU" sz="2400" b="1" dirty="0" smtClean="0"/>
              <a:t>B) kőszén</a:t>
            </a:r>
            <a:br>
              <a:rPr lang="hu-HU" sz="2400" b="1" dirty="0" smtClean="0"/>
            </a:br>
            <a:r>
              <a:rPr lang="hu-HU" sz="2400" b="1" dirty="0" smtClean="0"/>
              <a:t>C)kádmium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hu-HU" sz="2400" b="1" dirty="0" smtClean="0"/>
              <a:t>D) grafit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3643314"/>
            <a:ext cx="428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u-HU" sz="2800" b="1" i="1" dirty="0" smtClean="0">
                <a:latin typeface="Times New Roman" pitchFamily="18" charset="0"/>
                <a:cs typeface="Times New Roman" pitchFamily="18" charset="0"/>
              </a:rPr>
              <a:t>A, B, D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sz="2800" b="1" i="1" dirty="0" smtClean="0">
                <a:latin typeface="Times New Roman" pitchFamily="18" charset="0"/>
                <a:cs typeface="Times New Roman" pitchFamily="18" charset="0"/>
              </a:rPr>
              <a:t>A, B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sz="2800" b="1" i="1" dirty="0" smtClean="0">
                <a:latin typeface="Times New Roman" pitchFamily="18" charset="0"/>
                <a:cs typeface="Times New Roman" pitchFamily="18" charset="0"/>
              </a:rPr>
              <a:t>csak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А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800" b="1" i="1" dirty="0" smtClean="0">
                <a:latin typeface="Times New Roman" pitchFamily="18" charset="0"/>
                <a:cs typeface="Times New Roman" pitchFamily="18" charset="0"/>
              </a:rPr>
              <a:t>A, B, C, 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7) El</a:t>
            </a:r>
            <a:r>
              <a:rPr lang="hu-HU" sz="2400" dirty="0" smtClean="0"/>
              <a:t>nyelődi-e, vagy felszabadul az energia (zárójelben az atomtömegek) kövező magreakcióban?</a:t>
            </a:r>
            <a:endParaRPr lang="ru-RU" sz="2400" b="1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A) elnyelődik</a:t>
            </a:r>
          </a:p>
          <a:p>
            <a:r>
              <a:rPr lang="hu-HU" dirty="0" smtClean="0"/>
              <a:t>B) felszabadul</a:t>
            </a:r>
          </a:p>
          <a:p>
            <a:r>
              <a:rPr lang="hu-HU" dirty="0" smtClean="0"/>
              <a:t>C) egyi</a:t>
            </a:r>
            <a:r>
              <a:rPr lang="en-US" dirty="0" smtClean="0"/>
              <a:t>k</a:t>
            </a:r>
            <a:r>
              <a:rPr lang="hu-HU" dirty="0" smtClean="0"/>
              <a:t> sem</a:t>
            </a:r>
            <a:endParaRPr lang="ru-RU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57364"/>
            <a:ext cx="653312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 hangingPunct="0"/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8) Mivel egyenlő a </a:t>
            </a:r>
            <a:r>
              <a:rPr lang="hu-HU" sz="2400" baseline="-25000" dirty="0" smtClean="0"/>
              <a:t>11</a:t>
            </a:r>
            <a:r>
              <a:rPr lang="hu-HU" sz="2400" dirty="0" smtClean="0"/>
              <a:t>Na</a:t>
            </a:r>
            <a:r>
              <a:rPr lang="hu-HU" sz="2400" baseline="30000" dirty="0" smtClean="0"/>
              <a:t>23</a:t>
            </a:r>
            <a:r>
              <a:rPr lang="en-US" sz="2400" baseline="30000" dirty="0" smtClean="0"/>
              <a:t> </a:t>
            </a:r>
            <a:r>
              <a:rPr lang="hu-HU" sz="2400" dirty="0" smtClean="0"/>
              <a:t>kötési energiája, ha az atommag tömege 22,9898 a.t.e. A választ kerekítsuk egész értékre.</a:t>
            </a:r>
            <a:br>
              <a:rPr lang="hu-HU" sz="2400" dirty="0" smtClean="0"/>
            </a:br>
            <a:endParaRPr lang="ru-RU" sz="2400" b="1" dirty="0"/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err="1" smtClean="0"/>
              <a:t>m</a:t>
            </a:r>
            <a:r>
              <a:rPr lang="en-US" sz="2400" baseline="-25000" dirty="0" err="1" smtClean="0"/>
              <a:t>n</a:t>
            </a:r>
            <a:r>
              <a:rPr lang="hu-HU" sz="2400" dirty="0" smtClean="0"/>
              <a:t> =1,00866a.t.e.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m</a:t>
            </a:r>
            <a:r>
              <a:rPr lang="hu-HU" sz="2400" baseline="-25000" dirty="0" smtClean="0"/>
              <a:t>p</a:t>
            </a:r>
            <a:r>
              <a:rPr lang="hu-HU" sz="2400" dirty="0" smtClean="0"/>
              <a:t> =1,00728a.t.e. </a:t>
            </a:r>
            <a:br>
              <a:rPr lang="hu-HU" sz="2400" dirty="0" smtClean="0"/>
            </a:br>
            <a:r>
              <a:rPr lang="hu-HU" sz="2400" dirty="0" smtClean="0"/>
              <a:t> 1a.t.e. = </a:t>
            </a:r>
            <a:r>
              <a:rPr lang="en-US" sz="2400" dirty="0" smtClean="0"/>
              <a:t>1,66*10</a:t>
            </a:r>
            <a:r>
              <a:rPr lang="en-US" sz="2400" baseline="30000" dirty="0" smtClean="0"/>
              <a:t>-27</a:t>
            </a:r>
            <a:r>
              <a:rPr lang="en-US" sz="2400" dirty="0" smtClean="0"/>
              <a:t>kg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5014753"/>
            <a:ext cx="75009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hangingPunct="0">
              <a:buFont typeface="+mj-lt"/>
              <a:buAutoNum type="arabicPeriod"/>
            </a:pPr>
            <a:r>
              <a:rPr lang="ru-RU" sz="2400" dirty="0" smtClean="0"/>
              <a:t>3</a:t>
            </a:r>
            <a:r>
              <a:rPr lang="ru-RU" sz="2400" dirty="0" smtClean="0">
                <a:sym typeface="Symbol"/>
              </a:rPr>
              <a:t></a:t>
            </a:r>
            <a:r>
              <a:rPr lang="ru-RU" sz="2400" dirty="0" smtClean="0"/>
              <a:t>10</a:t>
            </a:r>
            <a:r>
              <a:rPr lang="ru-RU" sz="2400" baseline="30000" dirty="0" smtClean="0"/>
              <a:t>11</a:t>
            </a:r>
            <a:r>
              <a:rPr lang="ru-RU" sz="2400" dirty="0" smtClean="0"/>
              <a:t> </a:t>
            </a:r>
            <a:r>
              <a:rPr lang="en-US" sz="2400" dirty="0" smtClean="0"/>
              <a:t>J</a:t>
            </a:r>
            <a:endParaRPr lang="ru-RU" sz="2400" dirty="0" smtClean="0"/>
          </a:p>
          <a:p>
            <a:pPr marL="342900" lvl="0" indent="-342900" hangingPunct="0">
              <a:buFont typeface="+mj-lt"/>
              <a:buAutoNum type="arabicPeriod"/>
            </a:pPr>
            <a:r>
              <a:rPr lang="ru-RU" sz="2400" dirty="0" smtClean="0"/>
              <a:t>3</a:t>
            </a:r>
            <a:r>
              <a:rPr lang="ru-RU" sz="2400" dirty="0" smtClean="0">
                <a:sym typeface="Symbol"/>
              </a:rPr>
              <a:t></a:t>
            </a:r>
            <a:r>
              <a:rPr lang="ru-RU" sz="2400" dirty="0" smtClean="0"/>
              <a:t>10</a:t>
            </a:r>
            <a:r>
              <a:rPr lang="ru-RU" sz="2400" baseline="30000" dirty="0" smtClean="0"/>
              <a:t> –11</a:t>
            </a:r>
            <a:r>
              <a:rPr lang="ru-RU" sz="2400" dirty="0" smtClean="0"/>
              <a:t> </a:t>
            </a:r>
            <a:r>
              <a:rPr lang="en-US" sz="2400" dirty="0" smtClean="0"/>
              <a:t>J</a:t>
            </a:r>
            <a:endParaRPr lang="ru-RU" sz="2400" dirty="0" smtClean="0"/>
          </a:p>
          <a:p>
            <a:pPr marL="342900" lvl="0" indent="-342900" hangingPunct="0">
              <a:buFont typeface="+mj-lt"/>
              <a:buAutoNum type="arabicPeriod"/>
            </a:pPr>
            <a:r>
              <a:rPr lang="ru-RU" sz="2400" dirty="0" smtClean="0"/>
              <a:t>2</a:t>
            </a:r>
            <a:r>
              <a:rPr lang="ru-RU" sz="2400" dirty="0" smtClean="0">
                <a:sym typeface="Symbol"/>
              </a:rPr>
              <a:t></a:t>
            </a:r>
            <a:r>
              <a:rPr lang="ru-RU" sz="2400" dirty="0" smtClean="0"/>
              <a:t>10 </a:t>
            </a:r>
            <a:r>
              <a:rPr lang="ru-RU" sz="2400" baseline="30000" dirty="0" smtClean="0"/>
              <a:t>–14</a:t>
            </a:r>
            <a:r>
              <a:rPr lang="ru-RU" sz="2400" dirty="0" smtClean="0"/>
              <a:t> </a:t>
            </a:r>
            <a:r>
              <a:rPr lang="en-US" sz="2400" dirty="0" smtClean="0"/>
              <a:t>J</a:t>
            </a:r>
            <a:endParaRPr lang="ru-RU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253 </a:t>
            </a:r>
            <a:r>
              <a:rPr lang="en-US" sz="2400" dirty="0" smtClean="0"/>
              <a:t>J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511288"/>
          </a:xfrm>
        </p:spPr>
        <p:txBody>
          <a:bodyPr>
            <a:noAutofit/>
          </a:bodyPr>
          <a:lstStyle/>
          <a:p>
            <a:r>
              <a:rPr lang="hu-HU" sz="2400" dirty="0" smtClean="0"/>
              <a:t>9) A lassú neutron elnyelése során az uránium atommagja hasad. Milyen erők taszítják szét hasadékokat?</a:t>
            </a:r>
            <a:endParaRPr lang="ru-RU" sz="2400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785918" y="2285992"/>
            <a:ext cx="47863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sz="2800" dirty="0" smtClean="0"/>
              <a:t>magerők</a:t>
            </a:r>
            <a:endParaRPr lang="ru-RU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hu-HU" sz="2800" dirty="0" smtClean="0"/>
              <a:t>elektromágneses erők</a:t>
            </a:r>
            <a:endParaRPr lang="ru-RU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hu-HU" sz="2800" dirty="0" smtClean="0"/>
              <a:t>gravitációs erők</a:t>
            </a:r>
            <a:endParaRPr lang="ru-RU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hu-HU" sz="2800" dirty="0" smtClean="0"/>
              <a:t> gyenge kölcsönhatás erői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126</TotalTime>
  <Words>591</Words>
  <PresentationFormat>Diavetítés a képernyőre (4:3 oldalarány)</PresentationFormat>
  <Paragraphs>102</Paragraphs>
  <Slides>20</Slides>
  <Notes>0</Notes>
  <HiddenSlides>0</HiddenSlides>
  <MMClips>1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Литейная</vt:lpstr>
      <vt:lpstr>1) Az urán 92U238izotópjának bomlása során 90Th234      thórium  keletkezik. A  reakció másik terméke...</vt:lpstr>
      <vt:lpstr>2) A lítiumizotóp 3Li7 deutériummal való bombázása során berilliumizotóp keletkezik. Milyen részecske jön még létre az adott reakció során?</vt:lpstr>
      <vt:lpstr>3) A kálium atommag 19K39    összetétele:</vt:lpstr>
      <vt:lpstr> 4)  A   - sugarak a következő részecskékből állnak:</vt:lpstr>
      <vt:lpstr> 5) Az alumínium atommagjának töltése  13,  tömegszáma    27, ezek szerint van benne... </vt:lpstr>
      <vt:lpstr>6) A felsorolt elemek közül melyiket használják üzemanyagként az atomerőművekben? A) urán B) kőszén C)kádmium D) grafit</vt:lpstr>
      <vt:lpstr>7) Elnyelődi-e, vagy felszabadul az energia (zárójelben az atomtömegek) kövező magreakcióban?</vt:lpstr>
      <vt:lpstr>                                                                              8) Mivel egyenlő a 11Na23 kötési energiája, ha az atommag tömege 22,9898 a.t.e. A választ kerekítsuk egész értékre. </vt:lpstr>
      <vt:lpstr>9) A lassú neutron elnyelése során az uránium atommagja hasad. Milyen erők taszítják szét hasadékokat?</vt:lpstr>
      <vt:lpstr>1) Az urán 92He238izotópjának bomlása során 90Th234      thórium  keletkezik. A  reakció másik terméke...</vt:lpstr>
      <vt:lpstr>2) A lítiumizotóp 2He4 deutériummal való bombázása során berilliumizotóp keletkezik. Milyen részecske jön még létre az adott reakció során?</vt:lpstr>
      <vt:lpstr>3) A kálium atommag 19K39    összetétele:</vt:lpstr>
      <vt:lpstr> 4)  A   - sugarak a következő részecskékből állnak:</vt:lpstr>
      <vt:lpstr> 5) Az alumínium atommagjának töltése  13,  tömegszáma    27, ezek szerint van benne... </vt:lpstr>
      <vt:lpstr>6) A felsorolt elemek közül melyiket használják üzemanyagként az atomerőművekben? A) urán B) kőszén C)kádmium D) grafit</vt:lpstr>
      <vt:lpstr>7) Elnyelődi-e, vagy felszabadul az energia (zárójelben az atomtömegek) kövező magreakcióban?</vt:lpstr>
      <vt:lpstr>                                                                              8) Mivel egyenlő a 11Na23y kötési energiája, ha az atommag tömege 22,9898 a.t.e. A választ kerekítsuk egész értékre. </vt:lpstr>
      <vt:lpstr>9) A lassú neutron elnyelése során az uránium atommagja hasad. Milyen erők taszítják szét hasadékokat?</vt:lpstr>
      <vt:lpstr>19. dia</vt:lpstr>
      <vt:lpstr>20.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urán             izotópjának bomlása során thórium              keletkezik. A  reakció másik terméke...</dc:title>
  <cp:lastModifiedBy>Gep</cp:lastModifiedBy>
  <cp:revision>34</cp:revision>
  <dcterms:modified xsi:type="dcterms:W3CDTF">2011-02-15T09:17:00Z</dcterms:modified>
</cp:coreProperties>
</file>