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8" r:id="rId3"/>
    <p:sldId id="279" r:id="rId4"/>
    <p:sldId id="264" r:id="rId5"/>
    <p:sldId id="280" r:id="rId6"/>
    <p:sldId id="281" r:id="rId7"/>
    <p:sldId id="282" r:id="rId8"/>
    <p:sldId id="28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60.radikal.ru/i168/0911/87/f211da835287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bccdc.ca/NR/rdonlyres/66AF68D0-1202-42A3-AA8B-285634C38F2F/0/class2laser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vent-abv.ru/wp-content/uploads/laser1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bccdc.ca/NR/rdonlyres/66AF68D0-1202-42A3-AA8B-285634C38F2F/0/class2laser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pload.wikimedia.org/wikipedia/commons/7/7e/Laser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2143108" cy="1142984"/>
          </a:xfrm>
        </p:spPr>
        <p:txBody>
          <a:bodyPr/>
          <a:lstStyle/>
          <a:p>
            <a:r>
              <a:rPr lang="ru-RU" dirty="0" smtClean="0"/>
              <a:t>Лазер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14346" y="1000108"/>
            <a:ext cx="4286280" cy="585789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Лазери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/>
              <a:t>або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оптичні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квантові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генератори</a:t>
            </a:r>
            <a:r>
              <a:rPr lang="ru-RU" b="1" dirty="0" smtClean="0">
                <a:solidFill>
                  <a:srgbClr val="FF0000"/>
                </a:solidFill>
              </a:rPr>
              <a:t> -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сучасні</a:t>
            </a:r>
            <a:r>
              <a:rPr lang="ru-RU" b="1" dirty="0" smtClean="0"/>
              <a:t> </a:t>
            </a:r>
            <a:r>
              <a:rPr lang="ru-RU" b="1" dirty="0" err="1" smtClean="0"/>
              <a:t>когерентні</a:t>
            </a:r>
            <a:r>
              <a:rPr lang="ru-RU" b="1" dirty="0" smtClean="0"/>
              <a:t> </a:t>
            </a:r>
            <a:r>
              <a:rPr lang="ru-RU" b="1" dirty="0" err="1" smtClean="0"/>
              <a:t>джерела</a:t>
            </a:r>
            <a:r>
              <a:rPr lang="ru-RU" b="1" dirty="0" smtClean="0"/>
              <a:t> </a:t>
            </a:r>
            <a:r>
              <a:rPr lang="ru-RU" b="1" dirty="0" err="1" smtClean="0"/>
              <a:t>випромінювання</a:t>
            </a:r>
            <a:r>
              <a:rPr lang="ru-RU" b="1" dirty="0" smtClean="0"/>
              <a:t> (</a:t>
            </a:r>
            <a:r>
              <a:rPr lang="ru-RU" b="1" dirty="0" err="1" smtClean="0"/>
              <a:t>газових</a:t>
            </a:r>
            <a:r>
              <a:rPr lang="ru-RU" b="1" dirty="0" smtClean="0"/>
              <a:t>, </a:t>
            </a:r>
            <a:r>
              <a:rPr lang="ru-RU" b="1" dirty="0" err="1" smtClean="0"/>
              <a:t>твердотілих</a:t>
            </a:r>
            <a:r>
              <a:rPr lang="ru-RU" b="1" dirty="0" smtClean="0"/>
              <a:t>, </a:t>
            </a:r>
            <a:r>
              <a:rPr lang="ru-RU" b="1" dirty="0" err="1" smtClean="0"/>
              <a:t>напівпровідникових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випромінюють</a:t>
            </a:r>
            <a:r>
              <a:rPr lang="ru-RU" b="1" dirty="0" smtClean="0"/>
              <a:t> </a:t>
            </a:r>
            <a:r>
              <a:rPr lang="ru-RU" b="1" dirty="0" err="1" smtClean="0"/>
              <a:t>світло</a:t>
            </a:r>
            <a:r>
              <a:rPr lang="ru-RU" b="1" dirty="0" smtClean="0"/>
              <a:t> в </a:t>
            </a:r>
            <a:r>
              <a:rPr lang="ru-RU" b="1" dirty="0" err="1" smtClean="0"/>
              <a:t>різних</a:t>
            </a:r>
            <a:r>
              <a:rPr lang="ru-RU" b="1" dirty="0" smtClean="0"/>
              <a:t> </a:t>
            </a:r>
            <a:r>
              <a:rPr lang="ru-RU" b="1" dirty="0" err="1" smtClean="0"/>
              <a:t>оптичних</a:t>
            </a:r>
            <a:r>
              <a:rPr lang="ru-RU" b="1" dirty="0" smtClean="0"/>
              <a:t> </a:t>
            </a:r>
            <a:r>
              <a:rPr lang="ru-RU" b="1" dirty="0" err="1" smtClean="0"/>
              <a:t>діапазонах</a:t>
            </a:r>
            <a:r>
              <a:rPr lang="ru-RU" b="1" dirty="0" smtClean="0"/>
              <a:t>),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володіють</a:t>
            </a:r>
            <a:r>
              <a:rPr lang="ru-RU" b="1" dirty="0" smtClean="0"/>
              <a:t> </a:t>
            </a:r>
            <a:r>
              <a:rPr lang="ru-RU" b="1" dirty="0" err="1" smtClean="0"/>
              <a:t>цілим</a:t>
            </a:r>
            <a:r>
              <a:rPr lang="ru-RU" b="1" dirty="0" smtClean="0"/>
              <a:t> рядом </a:t>
            </a:r>
            <a:r>
              <a:rPr lang="ru-RU" b="1" dirty="0" err="1" smtClean="0"/>
              <a:t>унікальних</a:t>
            </a:r>
            <a:r>
              <a:rPr lang="ru-RU" b="1" dirty="0" smtClean="0"/>
              <a:t> </a:t>
            </a:r>
            <a:r>
              <a:rPr lang="ru-RU" b="1" dirty="0" err="1" smtClean="0"/>
              <a:t>властивостей</a:t>
            </a:r>
            <a:r>
              <a:rPr lang="ru-RU" b="1" dirty="0" smtClean="0"/>
              <a:t>. </a:t>
            </a:r>
            <a:endParaRPr lang="ru-RU" dirty="0"/>
          </a:p>
        </p:txBody>
      </p:sp>
      <p:pic>
        <p:nvPicPr>
          <p:cNvPr id="61442" name="Picture 2" descr="http://im3-tub.yandex.ru/i?id=21165160-00&amp;tov=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0"/>
            <a:ext cx="4143372" cy="3107529"/>
          </a:xfrm>
          <a:prstGeom prst="rect">
            <a:avLst/>
          </a:prstGeom>
          <a:noFill/>
        </p:spPr>
      </p:pic>
      <p:pic>
        <p:nvPicPr>
          <p:cNvPr id="61444" name="Picture 4" descr="http://im8-tub.yandex.ru/i?id=153856194-00&amp;tov=8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101343"/>
            <a:ext cx="4143372" cy="37566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000496" cy="314324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лавиноподібного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генерації</a:t>
            </a:r>
            <a:r>
              <a:rPr lang="ru-RU" dirty="0" smtClean="0"/>
              <a:t> в </a:t>
            </a:r>
            <a:r>
              <a:rPr lang="ru-RU" dirty="0" err="1" smtClean="0"/>
              <a:t>лазері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8850" name="Picture 2" descr="C:\Program Files\Physicon\Open Physics 2.5 part 2\content\chapter6\section\paragraph4\images\6-4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7" y="0"/>
            <a:ext cx="5143504" cy="6696007"/>
          </a:xfrm>
          <a:prstGeom prst="rect">
            <a:avLst/>
          </a:prstGeom>
          <a:noFill/>
        </p:spPr>
      </p:pic>
      <p:pic>
        <p:nvPicPr>
          <p:cNvPr id="78852" name="Picture 4" descr="C:\Program Files\Physicon\Open Physics 2.5 part 2\content\chapter6\section\paragraph4\images\6-4-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86190"/>
            <a:ext cx="4254538" cy="307181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0"/>
            <a:ext cx="5143504" cy="6858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Трирівнева</a:t>
            </a:r>
            <a:r>
              <a:rPr lang="ru-RU" b="1" dirty="0" smtClean="0">
                <a:solidFill>
                  <a:srgbClr val="FF0000"/>
                </a:solidFill>
              </a:rPr>
              <a:t> схема </a:t>
            </a:r>
            <a:r>
              <a:rPr lang="ru-RU" b="1" dirty="0" err="1" smtClean="0">
                <a:solidFill>
                  <a:srgbClr val="FF0000"/>
                </a:solidFill>
              </a:rPr>
              <a:t>оптичної</a:t>
            </a:r>
            <a:r>
              <a:rPr lang="ru-RU" b="1" dirty="0" smtClean="0">
                <a:solidFill>
                  <a:srgbClr val="FF0000"/>
                </a:solidFill>
              </a:rPr>
              <a:t> накачки.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/>
              <a:t>Вказані</a:t>
            </a:r>
            <a:r>
              <a:rPr lang="ru-RU" sz="2800" b="1" dirty="0" smtClean="0"/>
              <a:t> «</a:t>
            </a:r>
            <a:r>
              <a:rPr lang="ru-RU" sz="2800" b="1" dirty="0" err="1" smtClean="0"/>
              <a:t>часи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життя</a:t>
            </a:r>
            <a:r>
              <a:rPr lang="ru-RU" sz="2800" b="1" dirty="0" smtClean="0"/>
              <a:t>» </a:t>
            </a:r>
            <a:r>
              <a:rPr lang="ru-RU" sz="2800" b="1" dirty="0" err="1" smtClean="0"/>
              <a:t>рівнів</a:t>
            </a:r>
            <a:r>
              <a:rPr lang="ru-RU" sz="2800" b="1" dirty="0" smtClean="0"/>
              <a:t> </a:t>
            </a:r>
            <a:r>
              <a:rPr lang="en-US" sz="2800" b="1" dirty="0" smtClean="0"/>
              <a:t>E2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en-US" sz="2800" b="1" dirty="0" smtClean="0"/>
              <a:t>E3. </a:t>
            </a:r>
            <a:r>
              <a:rPr lang="ru-RU" sz="2800" b="1" dirty="0" err="1" smtClean="0"/>
              <a:t>Рівень</a:t>
            </a:r>
            <a:r>
              <a:rPr lang="ru-RU" sz="2800" b="1" dirty="0" smtClean="0"/>
              <a:t> </a:t>
            </a:r>
            <a:r>
              <a:rPr lang="en-US" sz="2800" b="1" dirty="0" smtClean="0"/>
              <a:t>E2 - </a:t>
            </a:r>
            <a:r>
              <a:rPr lang="ru-RU" sz="2800" b="1" dirty="0" err="1" smtClean="0"/>
              <a:t>метастабільний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Перехід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між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рівнями</a:t>
            </a:r>
            <a:r>
              <a:rPr lang="ru-RU" sz="2800" b="1" dirty="0" smtClean="0"/>
              <a:t> </a:t>
            </a:r>
            <a:r>
              <a:rPr lang="en-US" sz="2800" b="1" dirty="0" smtClean="0"/>
              <a:t>E3 </a:t>
            </a:r>
            <a:r>
              <a:rPr lang="ru-RU" sz="2800" b="1" dirty="0" smtClean="0"/>
              <a:t>та </a:t>
            </a:r>
            <a:r>
              <a:rPr lang="en-US" sz="2800" b="1" dirty="0" smtClean="0"/>
              <a:t>E2 </a:t>
            </a:r>
            <a:r>
              <a:rPr lang="ru-RU" sz="2800" b="1" dirty="0" err="1" smtClean="0"/>
              <a:t>безвипромінюваня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Лазерний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перехід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здійснюється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між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рівнями</a:t>
            </a:r>
            <a:r>
              <a:rPr lang="ru-RU" sz="2800" b="1" dirty="0" smtClean="0"/>
              <a:t> </a:t>
            </a:r>
            <a:r>
              <a:rPr lang="en-US" sz="2800" b="1" dirty="0" smtClean="0"/>
              <a:t>E2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en-US" sz="2800" b="1" dirty="0" smtClean="0"/>
              <a:t>E1. </a:t>
            </a:r>
            <a:r>
              <a:rPr lang="ru-RU" sz="2800" b="1" dirty="0" smtClean="0"/>
              <a:t>У </a:t>
            </a:r>
            <a:r>
              <a:rPr lang="ru-RU" sz="2800" b="1" dirty="0" err="1" smtClean="0"/>
              <a:t>кристалі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рубіна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рівні</a:t>
            </a:r>
            <a:r>
              <a:rPr lang="ru-RU" sz="2800" b="1" dirty="0" smtClean="0"/>
              <a:t> </a:t>
            </a:r>
            <a:r>
              <a:rPr lang="en-US" sz="2800" b="1" dirty="0" smtClean="0"/>
              <a:t>E1, E2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en-US" sz="2800" b="1" dirty="0" smtClean="0"/>
              <a:t>E3 </a:t>
            </a:r>
            <a:r>
              <a:rPr lang="ru-RU" sz="2800" b="1" dirty="0" smtClean="0"/>
              <a:t>належать </a:t>
            </a:r>
            <a:r>
              <a:rPr lang="ru-RU" sz="2800" b="1" dirty="0" err="1" smtClean="0"/>
              <a:t>домішковим</a:t>
            </a:r>
            <a:r>
              <a:rPr lang="ru-RU" sz="2800" b="1" dirty="0" smtClean="0"/>
              <a:t> атомам хрому. 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6" descr="http://images.google.com/images?q=tbn:957izjfsmf26QM::event-abv.ru/wp-content/uploads/laser1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440547"/>
            <a:ext cx="6429419" cy="4739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4" descr="http://im8-tub.yandex.ru/i?id=153856194-00&amp;tov=8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76064" y="1600200"/>
            <a:ext cx="499187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Лазер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Лазери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</a:t>
            </a:r>
            <a:r>
              <a:rPr lang="ru-RU" dirty="0" err="1" smtClean="0"/>
              <a:t>імпульсному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безперервному</a:t>
            </a:r>
            <a:r>
              <a:rPr lang="ru-RU" dirty="0" smtClean="0"/>
              <a:t> режимах. </a:t>
            </a:r>
            <a:r>
              <a:rPr lang="ru-RU" dirty="0" err="1" smtClean="0"/>
              <a:t>Потужність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лазерів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змінюватися</a:t>
            </a:r>
            <a:r>
              <a:rPr lang="ru-RU" dirty="0" smtClean="0"/>
              <a:t> в межах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 </a:t>
            </a:r>
            <a:r>
              <a:rPr lang="ru-RU" dirty="0" err="1" smtClean="0"/>
              <a:t>мілліваттах</a:t>
            </a:r>
            <a:r>
              <a:rPr lang="ru-RU" dirty="0" smtClean="0"/>
              <a:t> до 1012-1013 Вт (в </a:t>
            </a:r>
            <a:r>
              <a:rPr lang="ru-RU" dirty="0" err="1" smtClean="0"/>
              <a:t>імпульсному</a:t>
            </a:r>
            <a:r>
              <a:rPr lang="ru-RU" dirty="0" smtClean="0"/>
              <a:t> </a:t>
            </a:r>
            <a:r>
              <a:rPr lang="ru-RU" dirty="0" err="1" smtClean="0"/>
              <a:t>режимі</a:t>
            </a:r>
            <a:r>
              <a:rPr lang="ru-RU" dirty="0" smtClean="0"/>
              <a:t>). </a:t>
            </a:r>
            <a:r>
              <a:rPr lang="ru-RU" dirty="0" err="1" smtClean="0"/>
              <a:t>Лазери</a:t>
            </a:r>
            <a:r>
              <a:rPr lang="ru-RU" dirty="0" smtClean="0"/>
              <a:t> </a:t>
            </a:r>
            <a:r>
              <a:rPr lang="ru-RU" dirty="0" err="1" smtClean="0"/>
              <a:t>знаходять</a:t>
            </a:r>
            <a:r>
              <a:rPr lang="ru-RU" dirty="0" smtClean="0"/>
              <a:t> </a:t>
            </a:r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у </a:t>
            </a:r>
            <a:r>
              <a:rPr lang="ru-RU" dirty="0" err="1" smtClean="0"/>
              <a:t>військовій</a:t>
            </a:r>
            <a:r>
              <a:rPr lang="ru-RU" dirty="0" smtClean="0"/>
              <a:t> </a:t>
            </a:r>
            <a:r>
              <a:rPr lang="ru-RU" dirty="0" err="1" smtClean="0"/>
              <a:t>техніці</a:t>
            </a:r>
            <a:r>
              <a:rPr lang="ru-RU" dirty="0" smtClean="0"/>
              <a:t>, в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медицині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оптичних</a:t>
            </a:r>
            <a:r>
              <a:rPr lang="ru-RU" dirty="0" smtClean="0"/>
              <a:t> системах </a:t>
            </a:r>
            <a:r>
              <a:rPr lang="ru-RU" dirty="0" err="1" smtClean="0"/>
              <a:t>навігації</a:t>
            </a:r>
            <a:r>
              <a:rPr lang="ru-RU" dirty="0" smtClean="0"/>
              <a:t>, </a:t>
            </a:r>
            <a:r>
              <a:rPr lang="ru-RU" dirty="0" err="1" smtClean="0"/>
              <a:t>зв'язку</a:t>
            </a:r>
            <a:r>
              <a:rPr lang="ru-RU" dirty="0" smtClean="0"/>
              <a:t> та </a:t>
            </a:r>
            <a:r>
              <a:rPr lang="ru-RU" dirty="0" err="1" smtClean="0"/>
              <a:t>локації</a:t>
            </a:r>
            <a:r>
              <a:rPr lang="ru-RU" dirty="0" smtClean="0"/>
              <a:t>, в </a:t>
            </a:r>
            <a:r>
              <a:rPr lang="ru-RU" dirty="0" err="1" smtClean="0"/>
              <a:t>прецизійних</a:t>
            </a:r>
            <a:r>
              <a:rPr lang="ru-RU" dirty="0" smtClean="0"/>
              <a:t> </a:t>
            </a:r>
            <a:r>
              <a:rPr lang="ru-RU" dirty="0" err="1" smtClean="0"/>
              <a:t>інтерференційних</a:t>
            </a:r>
            <a:r>
              <a:rPr lang="ru-RU" dirty="0" smtClean="0"/>
              <a:t> </a:t>
            </a:r>
            <a:r>
              <a:rPr lang="ru-RU" dirty="0" err="1" smtClean="0"/>
              <a:t>експериментах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хімії</a:t>
            </a:r>
            <a:r>
              <a:rPr lang="ru-RU" dirty="0" smtClean="0"/>
              <a:t>, просто в </a:t>
            </a:r>
            <a:r>
              <a:rPr lang="ru-RU" dirty="0" err="1" smtClean="0"/>
              <a:t>побуті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8" descr="http://www.discoman.ru/light/Laser_K820b_ef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26633" y="1285860"/>
            <a:ext cx="6381794" cy="47863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6" descr="http://blogs.villagevoice.com/dailymusto/Images/laser_beam_led_r_55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4471" y="1071546"/>
            <a:ext cx="7354450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4" descr="http://www.bccdc.ca/NR/rdonlyres/66AF68D0-1202-42A3-AA8B-285634C38F2F/0/class2las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00200"/>
            <a:ext cx="5490940" cy="4989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http://im4-tub.yandex.ru/i?id=38266764-04&amp;tov=4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461958"/>
            <a:ext cx="5929354" cy="4634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Лазер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043230" cy="4525963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У 1916 </a:t>
            </a:r>
            <a:r>
              <a:rPr lang="ru-RU" dirty="0" err="1" smtClean="0"/>
              <a:t>році</a:t>
            </a:r>
            <a:r>
              <a:rPr lang="ru-RU" dirty="0" smtClean="0"/>
              <a:t> А. </a:t>
            </a:r>
            <a:r>
              <a:rPr lang="ru-RU" dirty="0" err="1" smtClean="0"/>
              <a:t>Ейнштейн</a:t>
            </a:r>
            <a:r>
              <a:rPr lang="ru-RU" dirty="0" smtClean="0"/>
              <a:t> </a:t>
            </a:r>
            <a:r>
              <a:rPr lang="ru-RU" dirty="0" err="1" smtClean="0"/>
              <a:t>передбачив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електрона</a:t>
            </a:r>
            <a:r>
              <a:rPr lang="ru-RU" dirty="0" smtClean="0"/>
              <a:t> в </a:t>
            </a:r>
            <a:r>
              <a:rPr lang="ru-RU" dirty="0" err="1" smtClean="0"/>
              <a:t>атомі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верхнього</a:t>
            </a:r>
            <a:r>
              <a:rPr lang="ru-RU" dirty="0" smtClean="0"/>
              <a:t> </a:t>
            </a:r>
            <a:r>
              <a:rPr lang="ru-RU" dirty="0" err="1" smtClean="0"/>
              <a:t>енергетичного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на </a:t>
            </a:r>
            <a:r>
              <a:rPr lang="ru-RU" dirty="0" err="1" smtClean="0"/>
              <a:t>нижній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електромагнітного</a:t>
            </a:r>
            <a:r>
              <a:rPr lang="ru-RU" dirty="0" smtClean="0"/>
              <a:t> поля, частота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власній</a:t>
            </a:r>
            <a:r>
              <a:rPr lang="ru-RU" dirty="0" smtClean="0"/>
              <a:t> </a:t>
            </a:r>
            <a:r>
              <a:rPr lang="ru-RU" dirty="0" err="1" smtClean="0"/>
              <a:t>частоті</a:t>
            </a:r>
            <a:r>
              <a:rPr lang="ru-RU" dirty="0" smtClean="0"/>
              <a:t> переходу.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вимушеним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індукованим</a:t>
            </a:r>
            <a:r>
              <a:rPr lang="ru-RU" dirty="0" smtClean="0"/>
              <a:t>. </a:t>
            </a:r>
            <a:r>
              <a:rPr lang="ru-RU" dirty="0" err="1" smtClean="0"/>
              <a:t>Вимушене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спонтанного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.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порушеної</a:t>
            </a:r>
            <a:r>
              <a:rPr lang="ru-RU" dirty="0" smtClean="0"/>
              <a:t> атома </a:t>
            </a:r>
            <a:r>
              <a:rPr lang="ru-RU" dirty="0" err="1" smtClean="0"/>
              <a:t>з</a:t>
            </a:r>
            <a:r>
              <a:rPr lang="ru-RU" dirty="0" smtClean="0"/>
              <a:t> фотоном атом </a:t>
            </a:r>
            <a:r>
              <a:rPr lang="ru-RU" dirty="0" err="1" smtClean="0"/>
              <a:t>випускає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один фотон </a:t>
            </a:r>
            <a:r>
              <a:rPr lang="ru-RU" dirty="0" err="1" smtClean="0"/>
              <a:t>тієї</a:t>
            </a:r>
            <a:r>
              <a:rPr lang="ru-RU" dirty="0" smtClean="0"/>
              <a:t> ж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частоти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поширюється</a:t>
            </a:r>
            <a:r>
              <a:rPr lang="ru-RU" dirty="0" smtClean="0"/>
              <a:t> в тому ж </a:t>
            </a:r>
            <a:r>
              <a:rPr lang="ru-RU" dirty="0" err="1" smtClean="0"/>
              <a:t>напрямку</a:t>
            </a:r>
            <a:r>
              <a:rPr lang="ru-RU" dirty="0" smtClean="0"/>
              <a:t>. З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квантової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порушеної</a:t>
            </a:r>
            <a:r>
              <a:rPr lang="ru-RU" dirty="0" smtClean="0"/>
              <a:t> атома </a:t>
            </a:r>
            <a:r>
              <a:rPr lang="ru-RU" dirty="0" err="1" smtClean="0"/>
              <a:t>з</a:t>
            </a:r>
            <a:r>
              <a:rPr lang="ru-RU" dirty="0" smtClean="0"/>
              <a:t> фотоном, частота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частоті</a:t>
            </a:r>
            <a:r>
              <a:rPr lang="ru-RU" dirty="0" smtClean="0"/>
              <a:t> переходу, </a:t>
            </a:r>
            <a:r>
              <a:rPr lang="ru-RU" dirty="0" err="1" smtClean="0"/>
              <a:t>з'являються</a:t>
            </a:r>
            <a:r>
              <a:rPr lang="ru-RU" dirty="0" smtClean="0"/>
              <a:t> два абсолютно </a:t>
            </a:r>
            <a:r>
              <a:rPr lang="ru-RU" dirty="0" err="1" smtClean="0"/>
              <a:t>однакових</a:t>
            </a:r>
            <a:r>
              <a:rPr lang="ru-RU" dirty="0" smtClean="0"/>
              <a:t> </a:t>
            </a:r>
            <a:r>
              <a:rPr lang="ru-RU" dirty="0" err="1" smtClean="0"/>
              <a:t>фотона-близнюка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357818" y="1600200"/>
            <a:ext cx="3328982" cy="4525963"/>
          </a:xfrm>
        </p:spPr>
        <p:txBody>
          <a:bodyPr>
            <a:normAutofit fontScale="47500" lnSpcReduction="20000"/>
          </a:bodyPr>
          <a:lstStyle/>
          <a:p>
            <a:endParaRPr lang="uk-UA"/>
          </a:p>
        </p:txBody>
      </p:sp>
      <p:pic>
        <p:nvPicPr>
          <p:cNvPr id="77826" name="Picture 2" descr="C:\Program Files\Physicon\Open Physics 2.5 part 2\content\chapter6\section\paragraph4\images\6-4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571612"/>
            <a:ext cx="4647551" cy="40005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169111"/>
            <a:ext cx="8929718" cy="83099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Умовне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зображення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процесів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a</a:t>
            </a:r>
            <a:r>
              <a:rPr lang="ru-RU" sz="2400" b="1" dirty="0" smtClean="0"/>
              <a:t>)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поглинання</a:t>
            </a:r>
            <a:r>
              <a:rPr lang="ru-RU" sz="2400" b="1" dirty="0" smtClean="0"/>
              <a:t>, (</a:t>
            </a:r>
            <a:r>
              <a:rPr lang="ru-RU" sz="2400" b="1" dirty="0" err="1" smtClean="0"/>
              <a:t>b</a:t>
            </a:r>
            <a:r>
              <a:rPr lang="ru-RU" sz="2400" b="1" dirty="0" smtClean="0"/>
              <a:t>) </a:t>
            </a:r>
            <a:r>
              <a:rPr lang="ru-RU" sz="2400" b="1" dirty="0" smtClean="0">
                <a:solidFill>
                  <a:srgbClr val="FF0000"/>
                </a:solidFill>
              </a:rPr>
              <a:t>спонтанного </a:t>
            </a:r>
            <a:r>
              <a:rPr lang="ru-RU" sz="2400" b="1" dirty="0" err="1" smtClean="0">
                <a:solidFill>
                  <a:srgbClr val="FF0000"/>
                </a:solidFill>
              </a:rPr>
              <a:t>випускання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/>
              <a:t>(</a:t>
            </a:r>
            <a:r>
              <a:rPr lang="ru-RU" sz="2400" b="1" dirty="0" err="1" smtClean="0"/>
              <a:t>c</a:t>
            </a:r>
            <a:r>
              <a:rPr lang="ru-RU" sz="2400" b="1" dirty="0" smtClean="0"/>
              <a:t>) </a:t>
            </a:r>
            <a:r>
              <a:rPr lang="ru-RU" sz="2400" b="1" dirty="0" err="1" smtClean="0">
                <a:solidFill>
                  <a:srgbClr val="FF0000"/>
                </a:solidFill>
              </a:rPr>
              <a:t>індукованого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випускання</a:t>
            </a:r>
            <a:r>
              <a:rPr lang="ru-RU" sz="2400" b="1" dirty="0" smtClean="0">
                <a:solidFill>
                  <a:srgbClr val="FF0000"/>
                </a:solidFill>
              </a:rPr>
              <a:t> кванта</a:t>
            </a:r>
            <a:r>
              <a:rPr lang="ru-RU" sz="2400" b="1" dirty="0" smtClean="0"/>
              <a:t>.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284</Words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Лазер</vt:lpstr>
      <vt:lpstr>Слайд 2</vt:lpstr>
      <vt:lpstr>Слайд 3</vt:lpstr>
      <vt:lpstr>Лазер</vt:lpstr>
      <vt:lpstr>Слайд 5</vt:lpstr>
      <vt:lpstr>Слайд 6</vt:lpstr>
      <vt:lpstr>Слайд 7</vt:lpstr>
      <vt:lpstr>Слайд 8</vt:lpstr>
      <vt:lpstr>Лазер</vt:lpstr>
      <vt:lpstr>Розвиток лавиноподібного процесу генерації в лазері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Планетарна модель атома </dc:title>
  <cp:lastModifiedBy>5</cp:lastModifiedBy>
  <cp:revision>26</cp:revision>
  <dcterms:modified xsi:type="dcterms:W3CDTF">2016-03-08T19:00:31Z</dcterms:modified>
</cp:coreProperties>
</file>