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41050" y="1357298"/>
            <a:ext cx="8045792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effectLst/>
              </a:rPr>
              <a:t>A</a:t>
            </a:r>
            <a:r>
              <a:rPr lang="hu-HU" sz="5400" b="1" cap="none" spc="0" dirty="0" smtClean="0">
                <a:ln w="50800"/>
                <a:effectLst/>
              </a:rPr>
              <a:t>z elektromágneses</a:t>
            </a:r>
          </a:p>
          <a:p>
            <a:pPr algn="ctr"/>
            <a:r>
              <a:rPr lang="hu-HU" sz="5400" b="1" dirty="0">
                <a:ln w="50800"/>
              </a:rPr>
              <a:t>h</a:t>
            </a:r>
            <a:r>
              <a:rPr lang="hu-HU" sz="5400" b="1" dirty="0" smtClean="0">
                <a:ln w="50800"/>
              </a:rPr>
              <a:t>ullámok </a:t>
            </a:r>
          </a:p>
          <a:p>
            <a:pPr algn="ctr"/>
            <a:r>
              <a:rPr lang="hu-HU" sz="5400" b="1" cap="none" spc="0" dirty="0" smtClean="0">
                <a:ln w="50800"/>
                <a:effectLst/>
              </a:rPr>
              <a:t> </a:t>
            </a:r>
            <a:r>
              <a:rPr lang="hu-HU" sz="5400" b="1" i="1" cap="none" spc="0" dirty="0" smtClean="0">
                <a:ln w="50800"/>
                <a:solidFill>
                  <a:srgbClr val="C00000"/>
                </a:solidFill>
                <a:effectLst/>
              </a:rPr>
              <a:t>modulációja</a:t>
            </a:r>
            <a:r>
              <a:rPr lang="hu-HU" sz="5400" b="1" cap="none" spc="0" dirty="0" smtClean="0">
                <a:ln w="50800"/>
                <a:effectLst/>
              </a:rPr>
              <a:t> </a:t>
            </a:r>
          </a:p>
          <a:p>
            <a:pPr algn="ctr"/>
            <a:r>
              <a:rPr lang="hu-HU" sz="5400" b="1" cap="none" spc="0" dirty="0" smtClean="0">
                <a:ln w="50800"/>
                <a:effectLst/>
              </a:rPr>
              <a:t>és</a:t>
            </a:r>
          </a:p>
          <a:p>
            <a:pPr algn="ctr"/>
            <a:r>
              <a:rPr lang="hu-HU" sz="5400" b="1" i="1" dirty="0" smtClean="0">
                <a:ln w="50800"/>
                <a:solidFill>
                  <a:srgbClr val="C00000"/>
                </a:solidFill>
              </a:rPr>
              <a:t>detektálása</a:t>
            </a:r>
            <a:endParaRPr lang="ru-RU" sz="5400" b="1" i="1" cap="none" spc="0" dirty="0">
              <a:ln w="50800"/>
              <a:solidFill>
                <a:srgbClr val="C0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497887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/>
              <a:t>A modulált, kiisugárzott jelet felfogja a vevő antenna. Ahhoz azonban, hogy a vevőkészülékünk hanggá alakítsa a felfogott elektromágneses jeleket, azokat előbb detektálni (demodulálni) kell. </a:t>
            </a:r>
            <a:endParaRPr lang="ru-RU" dirty="0"/>
          </a:p>
          <a:p>
            <a:pPr>
              <a:spcBef>
                <a:spcPct val="50000"/>
              </a:spcBef>
            </a:pPr>
            <a:r>
              <a:rPr lang="hu-HU" dirty="0" smtClean="0">
                <a:solidFill>
                  <a:srgbClr val="FF3300"/>
                </a:solidFill>
              </a:rPr>
              <a:t>Detektálás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hu-HU" dirty="0" smtClean="0"/>
              <a:t>a hangfrekvenciás rezgések „leválasztása” a nagyfrekvenciás rezgésekről.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1203" name="Line 3"/>
          <p:cNvSpPr>
            <a:spLocks noChangeShapeType="1"/>
          </p:cNvSpPr>
          <p:nvPr/>
        </p:nvSpPr>
        <p:spPr bwMode="auto">
          <a:xfrm>
            <a:off x="1692275" y="2279650"/>
            <a:ext cx="0" cy="2376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1547813" y="2279650"/>
            <a:ext cx="1444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1692275" y="2279650"/>
            <a:ext cx="1444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>
            <a:off x="1403350" y="4654550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1476375" y="472757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1547813" y="4799013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180975" y="2998788"/>
            <a:ext cx="14398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>
                <a:solidFill>
                  <a:srgbClr val="00CCFF"/>
                </a:solidFill>
              </a:rPr>
              <a:t>Vevő antenna</a:t>
            </a:r>
            <a:endParaRPr lang="ru-RU" dirty="0">
              <a:solidFill>
                <a:srgbClr val="00CCFF"/>
              </a:solidFill>
            </a:endParaRP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3132138" y="2565400"/>
            <a:ext cx="2016125" cy="1871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3492500" y="3286125"/>
            <a:ext cx="1512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>
                <a:solidFill>
                  <a:srgbClr val="0000FF"/>
                </a:solidFill>
              </a:rPr>
              <a:t>Detektro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1212" name="AutoShape 12"/>
          <p:cNvSpPr>
            <a:spLocks noChangeArrowheads="1"/>
          </p:cNvSpPr>
          <p:nvPr/>
        </p:nvSpPr>
        <p:spPr bwMode="auto">
          <a:xfrm>
            <a:off x="1765300" y="3214688"/>
            <a:ext cx="1296988" cy="576262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13" name="AutoShape 13"/>
          <p:cNvSpPr>
            <a:spLocks noChangeArrowheads="1"/>
          </p:cNvSpPr>
          <p:nvPr/>
        </p:nvSpPr>
        <p:spPr bwMode="auto">
          <a:xfrm>
            <a:off x="5221288" y="3214688"/>
            <a:ext cx="1296987" cy="576262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6589713" y="2998788"/>
            <a:ext cx="647700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15" name="AutoShape 15"/>
          <p:cNvSpPr>
            <a:spLocks noChangeArrowheads="1"/>
          </p:cNvSpPr>
          <p:nvPr/>
        </p:nvSpPr>
        <p:spPr bwMode="auto">
          <a:xfrm rot="5400000">
            <a:off x="6552407" y="3250406"/>
            <a:ext cx="1873250" cy="503237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6373813" y="2133600"/>
            <a:ext cx="2447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>
                <a:solidFill>
                  <a:srgbClr val="00CCFF"/>
                </a:solidFill>
              </a:rPr>
              <a:t>Hangszóró</a:t>
            </a:r>
            <a:endParaRPr lang="ru-RU" dirty="0">
              <a:solidFill>
                <a:srgbClr val="00CCFF"/>
              </a:solidFill>
            </a:endParaRPr>
          </a:p>
        </p:txBody>
      </p:sp>
      <p:pic>
        <p:nvPicPr>
          <p:cNvPr id="51217" name="Picture 17" descr="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147468" y="4724400"/>
            <a:ext cx="6793751" cy="1958975"/>
          </a:xfrm>
          <a:prstGeom prst="rect">
            <a:avLst/>
          </a:prstGeom>
          <a:noFill/>
        </p:spPr>
      </p:pic>
      <p:sp>
        <p:nvSpPr>
          <p:cNvPr id="51218" name="AutoShape 18"/>
          <p:cNvSpPr>
            <a:spLocks noChangeArrowheads="1"/>
          </p:cNvSpPr>
          <p:nvPr/>
        </p:nvSpPr>
        <p:spPr bwMode="auto">
          <a:xfrm rot="16200000">
            <a:off x="467519" y="3861594"/>
            <a:ext cx="1584325" cy="1582737"/>
          </a:xfrm>
          <a:custGeom>
            <a:avLst/>
            <a:gdLst>
              <a:gd name="T0" fmla="*/ 9250 w 21600"/>
              <a:gd name="T1" fmla="*/ 0 h 21600"/>
              <a:gd name="T2" fmla="*/ 3055 w 21600"/>
              <a:gd name="T3" fmla="*/ 21600 h 21600"/>
              <a:gd name="T4" fmla="*/ 9725 w 21600"/>
              <a:gd name="T5" fmla="*/ 8310 h 21600"/>
              <a:gd name="T6" fmla="*/ 15662 w 21600"/>
              <a:gd name="T7" fmla="*/ 14285 h 21600"/>
              <a:gd name="T8" fmla="*/ 21600 w 21600"/>
              <a:gd name="T9" fmla="*/ 8310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8424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>
                <a:solidFill>
                  <a:srgbClr val="00CCFF"/>
                </a:solidFill>
              </a:rPr>
              <a:t>A detektor </a:t>
            </a:r>
            <a:r>
              <a:rPr lang="ru-RU" dirty="0" smtClean="0">
                <a:solidFill>
                  <a:srgbClr val="00CCFF"/>
                </a:solidFill>
              </a:rPr>
              <a:t> </a:t>
            </a:r>
            <a:r>
              <a:rPr lang="hu-HU" dirty="0" smtClean="0"/>
              <a:t>egy diódából, egy kondenzátorból  és egy terhelésből (hangszóróból) áll. </a:t>
            </a:r>
            <a:endParaRPr lang="ru-RU" dirty="0"/>
          </a:p>
        </p:txBody>
      </p:sp>
      <p:pic>
        <p:nvPicPr>
          <p:cNvPr id="50179" name="Picture 3" descr="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60653" y="3357563"/>
            <a:ext cx="3077556" cy="887412"/>
          </a:xfrm>
          <a:prstGeom prst="rect">
            <a:avLst/>
          </a:prstGeom>
          <a:noFill/>
        </p:spPr>
      </p:pic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684213" y="285273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684213" y="443706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 flipV="1">
            <a:off x="827088" y="1557338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 flipV="1">
            <a:off x="827088" y="4724400"/>
            <a:ext cx="0" cy="1511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 flipV="1">
            <a:off x="827088" y="1557338"/>
            <a:ext cx="28082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V="1">
            <a:off x="827088" y="6237288"/>
            <a:ext cx="698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7524750" y="3429000"/>
            <a:ext cx="647700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187" name="AutoShape 11"/>
          <p:cNvSpPr>
            <a:spLocks noChangeArrowheads="1"/>
          </p:cNvSpPr>
          <p:nvPr/>
        </p:nvSpPr>
        <p:spPr bwMode="auto">
          <a:xfrm rot="5400000">
            <a:off x="7487444" y="3680619"/>
            <a:ext cx="1873250" cy="50323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V="1">
            <a:off x="7812088" y="4437063"/>
            <a:ext cx="0" cy="180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V="1">
            <a:off x="7812088" y="1628775"/>
            <a:ext cx="0" cy="180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V="1">
            <a:off x="4284663" y="1628775"/>
            <a:ext cx="3527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91" name="AutoShape 15"/>
          <p:cNvSpPr>
            <a:spLocks noChangeArrowheads="1"/>
          </p:cNvSpPr>
          <p:nvPr/>
        </p:nvSpPr>
        <p:spPr bwMode="auto">
          <a:xfrm rot="5400000">
            <a:off x="3346450" y="1270000"/>
            <a:ext cx="1225550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V="1">
            <a:off x="4284663" y="981075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V="1">
            <a:off x="5435600" y="3141663"/>
            <a:ext cx="2376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V="1">
            <a:off x="5435600" y="5300663"/>
            <a:ext cx="2376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 flipV="1">
            <a:off x="4643438" y="4005263"/>
            <a:ext cx="1584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96" name="Line 20"/>
          <p:cNvSpPr>
            <a:spLocks noChangeShapeType="1"/>
          </p:cNvSpPr>
          <p:nvPr/>
        </p:nvSpPr>
        <p:spPr bwMode="auto">
          <a:xfrm flipV="1">
            <a:off x="4643438" y="4365625"/>
            <a:ext cx="1584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97" name="Line 21"/>
          <p:cNvSpPr>
            <a:spLocks noChangeShapeType="1"/>
          </p:cNvSpPr>
          <p:nvPr/>
        </p:nvSpPr>
        <p:spPr bwMode="auto">
          <a:xfrm flipV="1">
            <a:off x="5435600" y="3141663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98" name="Line 22"/>
          <p:cNvSpPr>
            <a:spLocks noChangeShapeType="1"/>
          </p:cNvSpPr>
          <p:nvPr/>
        </p:nvSpPr>
        <p:spPr bwMode="auto">
          <a:xfrm flipV="1">
            <a:off x="5435600" y="4365625"/>
            <a:ext cx="0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99" name="AutoShape 23"/>
          <p:cNvSpPr>
            <a:spLocks noChangeArrowheads="1"/>
          </p:cNvSpPr>
          <p:nvPr/>
        </p:nvSpPr>
        <p:spPr bwMode="auto">
          <a:xfrm>
            <a:off x="3419475" y="2133600"/>
            <a:ext cx="1296988" cy="576263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200" name="AutoShape 24"/>
          <p:cNvSpPr>
            <a:spLocks noChangeArrowheads="1"/>
          </p:cNvSpPr>
          <p:nvPr/>
        </p:nvSpPr>
        <p:spPr bwMode="auto">
          <a:xfrm rot="5400000">
            <a:off x="7632700" y="2457451"/>
            <a:ext cx="936625" cy="431800"/>
          </a:xfrm>
          <a:prstGeom prst="rightArrow">
            <a:avLst>
              <a:gd name="adj1" fmla="val 50000"/>
              <a:gd name="adj2" fmla="val 5422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201" name="AutoShape 25"/>
          <p:cNvSpPr>
            <a:spLocks noChangeArrowheads="1"/>
          </p:cNvSpPr>
          <p:nvPr/>
        </p:nvSpPr>
        <p:spPr bwMode="auto">
          <a:xfrm rot="10800000">
            <a:off x="6877050" y="2205038"/>
            <a:ext cx="792163" cy="865187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250825" y="476250"/>
            <a:ext cx="87137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/>
              <a:t>A dióda csak egy irányban engedi az áramot, így mintegy „levágja” a nagyfrekvenciás rezgések felét (csak az azonos irányú áramimpulzusokat engedi át.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 rot="5400000">
            <a:off x="2482850" y="2422525"/>
            <a:ext cx="1225550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 flipV="1">
            <a:off x="3421063" y="2133600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2555875" y="3286125"/>
            <a:ext cx="1296988" cy="576263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 flipV="1">
            <a:off x="900113" y="2709863"/>
            <a:ext cx="18716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V="1">
            <a:off x="3419475" y="2709863"/>
            <a:ext cx="18716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49160" name="Picture 8" descr="4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29352" y="4652963"/>
            <a:ext cx="8685296" cy="1428750"/>
          </a:xfrm>
          <a:prstGeom prst="rect">
            <a:avLst/>
          </a:prstGeom>
          <a:noFill/>
        </p:spPr>
      </p:pic>
      <p:sp>
        <p:nvSpPr>
          <p:cNvPr id="49161" name="AutoShape 9"/>
          <p:cNvSpPr>
            <a:spLocks noChangeArrowheads="1"/>
          </p:cNvSpPr>
          <p:nvPr/>
        </p:nvSpPr>
        <p:spPr bwMode="auto">
          <a:xfrm rot="5400000">
            <a:off x="5005387" y="3068638"/>
            <a:ext cx="1800225" cy="122555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380288" y="1700213"/>
            <a:ext cx="647700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 rot="5400000">
            <a:off x="7342982" y="1951831"/>
            <a:ext cx="1873250" cy="503237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 flipV="1">
            <a:off x="7667625" y="2708275"/>
            <a:ext cx="1588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V="1">
            <a:off x="7667625" y="476250"/>
            <a:ext cx="1588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 flipV="1">
            <a:off x="5291138" y="1412875"/>
            <a:ext cx="23764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V="1">
            <a:off x="5291138" y="3571875"/>
            <a:ext cx="23764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 flipV="1">
            <a:off x="4498975" y="2276475"/>
            <a:ext cx="1584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V="1">
            <a:off x="4498975" y="2636838"/>
            <a:ext cx="1584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V="1">
            <a:off x="5291138" y="1412875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V="1">
            <a:off x="5291138" y="2636838"/>
            <a:ext cx="0" cy="935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40" name="AutoShape 12"/>
          <p:cNvSpPr>
            <a:spLocks noChangeArrowheads="1"/>
          </p:cNvSpPr>
          <p:nvPr/>
        </p:nvSpPr>
        <p:spPr bwMode="auto">
          <a:xfrm rot="5400000">
            <a:off x="7488237" y="728663"/>
            <a:ext cx="936625" cy="431800"/>
          </a:xfrm>
          <a:prstGeom prst="rightArrow">
            <a:avLst>
              <a:gd name="adj1" fmla="val 50000"/>
              <a:gd name="adj2" fmla="val 5422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41" name="AutoShape 13"/>
          <p:cNvSpPr>
            <a:spLocks noChangeArrowheads="1"/>
          </p:cNvSpPr>
          <p:nvPr/>
        </p:nvSpPr>
        <p:spPr bwMode="auto">
          <a:xfrm rot="10800000">
            <a:off x="6732588" y="476250"/>
            <a:ext cx="792162" cy="865188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8142" name="Picture 14" descr="изображение 0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4292600"/>
            <a:ext cx="8785225" cy="2276475"/>
          </a:xfrm>
          <a:prstGeom prst="rect">
            <a:avLst/>
          </a:prstGeom>
          <a:noFill/>
        </p:spPr>
      </p:pic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179388" y="620713"/>
            <a:ext cx="4319587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/>
              <a:t>A diódán áthaladt áram kétfelé ágazik: egy része a hangszóróra, a másik a kondenzátorra kerül. Ennek megfelelően feleződik az áramimpulzusok amplitúdója. Amikor a dióda  zárr, vagyis nem engedi  át az ellentétes irányú áramot – a kiselő kondenzátor tartja fenn azt.. Íly módon a hangszórón át hangfrekvenciás áram fog folyni.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252413" y="622300"/>
            <a:ext cx="647700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419" name="AutoShape 3"/>
          <p:cNvSpPr>
            <a:spLocks noChangeArrowheads="1"/>
          </p:cNvSpPr>
          <p:nvPr/>
        </p:nvSpPr>
        <p:spPr bwMode="auto">
          <a:xfrm rot="5400000">
            <a:off x="215107" y="873919"/>
            <a:ext cx="1873250" cy="503237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60420" name="Picture 4" descr="изображение 004"/>
          <p:cNvPicPr>
            <a:picLocks noChangeAspect="1" noChangeArrowheads="1"/>
          </p:cNvPicPr>
          <p:nvPr/>
        </p:nvPicPr>
        <p:blipFill>
          <a:blip r:embed="rId2"/>
          <a:srcRect r="880"/>
          <a:stretch>
            <a:fillRect/>
          </a:stretch>
        </p:blipFill>
        <p:spPr bwMode="auto">
          <a:xfrm>
            <a:off x="539750" y="2349500"/>
            <a:ext cx="8243888" cy="2587625"/>
          </a:xfrm>
          <a:prstGeom prst="rect">
            <a:avLst/>
          </a:prstGeom>
          <a:noFill/>
        </p:spPr>
      </p:pic>
      <p:pic>
        <p:nvPicPr>
          <p:cNvPr id="60421" name="Picture 5" descr="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40622" y="5013325"/>
            <a:ext cx="8462755" cy="1743075"/>
          </a:xfrm>
          <a:prstGeom prst="rect">
            <a:avLst/>
          </a:prstGeom>
          <a:noFill/>
        </p:spPr>
      </p:pic>
      <p:sp>
        <p:nvSpPr>
          <p:cNvPr id="60422" name="AutoShape 6"/>
          <p:cNvSpPr>
            <a:spLocks noChangeArrowheads="1"/>
          </p:cNvSpPr>
          <p:nvPr/>
        </p:nvSpPr>
        <p:spPr bwMode="auto">
          <a:xfrm rot="5400000">
            <a:off x="1512888" y="1447800"/>
            <a:ext cx="792162" cy="865188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2411413" y="404813"/>
            <a:ext cx="65897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/>
              <a:t>A hangszórón keresztül olyan áramimpulzusok fognak áthaladni, melyeknek amplitúdója megegyezik annak a hangrezgésnek az amplitudójával, amellyel a nagyfrekvenciás rezgést modulálták.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428" name="Picture 36" descr="Изображение 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1844675"/>
            <a:ext cx="6192837" cy="4803775"/>
          </a:xfrm>
          <a:prstGeom prst="rect">
            <a:avLst/>
          </a:prstGeom>
          <a:noFill/>
        </p:spPr>
      </p:pic>
      <p:sp>
        <p:nvSpPr>
          <p:cNvPr id="59429" name="Text Box 37"/>
          <p:cNvSpPr txBox="1">
            <a:spLocks noChangeArrowheads="1"/>
          </p:cNvSpPr>
          <p:nvPr/>
        </p:nvSpPr>
        <p:spPr bwMode="auto">
          <a:xfrm>
            <a:off x="323850" y="260350"/>
            <a:ext cx="85693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/>
              <a:t>A legegyszerűbb detektoros rádiókészülék egy detektorból és egy rezgőkörre kapcsolt vevőantennából áll. A kondenzátor kapacitásának változtatásával változik a rezgőkör saját frekvenciája és különböző hullámhosszon működő adókra lehet ráhangolódni.</a:t>
            </a:r>
            <a:endParaRPr lang="ru-RU" dirty="0"/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1979613" y="3789363"/>
            <a:ext cx="21605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>
                <a:solidFill>
                  <a:srgbClr val="0000FF"/>
                </a:solidFill>
              </a:rPr>
              <a:t>Rezgőkör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9432" name="Line 40"/>
          <p:cNvSpPr>
            <a:spLocks noChangeShapeType="1"/>
          </p:cNvSpPr>
          <p:nvPr/>
        </p:nvSpPr>
        <p:spPr bwMode="auto">
          <a:xfrm>
            <a:off x="4932363" y="2205038"/>
            <a:ext cx="2519362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33" name="Line 41"/>
          <p:cNvSpPr>
            <a:spLocks noChangeShapeType="1"/>
          </p:cNvSpPr>
          <p:nvPr/>
        </p:nvSpPr>
        <p:spPr bwMode="auto">
          <a:xfrm>
            <a:off x="4932363" y="5876925"/>
            <a:ext cx="2519362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34" name="Line 42"/>
          <p:cNvSpPr>
            <a:spLocks noChangeShapeType="1"/>
          </p:cNvSpPr>
          <p:nvPr/>
        </p:nvSpPr>
        <p:spPr bwMode="auto">
          <a:xfrm flipH="1" flipV="1">
            <a:off x="4932363" y="2205038"/>
            <a:ext cx="0" cy="3671887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35" name="Line 43"/>
          <p:cNvSpPr>
            <a:spLocks noChangeShapeType="1"/>
          </p:cNvSpPr>
          <p:nvPr/>
        </p:nvSpPr>
        <p:spPr bwMode="auto">
          <a:xfrm>
            <a:off x="7451725" y="2205038"/>
            <a:ext cx="0" cy="3671887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36" name="Text Box 44"/>
          <p:cNvSpPr txBox="1">
            <a:spLocks noChangeArrowheads="1"/>
          </p:cNvSpPr>
          <p:nvPr/>
        </p:nvSpPr>
        <p:spPr bwMode="auto">
          <a:xfrm>
            <a:off x="5508625" y="2205038"/>
            <a:ext cx="15113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>
                <a:solidFill>
                  <a:srgbClr val="0000FF"/>
                </a:solidFill>
              </a:rPr>
              <a:t>Detektor</a:t>
            </a:r>
            <a:endParaRPr lang="ru-RU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ru-RU" dirty="0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57422" y="1643050"/>
            <a:ext cx="4824526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hu-HU" sz="8000" b="1" i="1" cap="none" spc="0" dirty="0" smtClean="0">
                <a:ln w="50800"/>
                <a:solidFill>
                  <a:schemeClr val="tx2">
                    <a:lumMod val="75000"/>
                  </a:schemeClr>
                </a:solidFill>
                <a:effectLst/>
              </a:rPr>
              <a:t>Köszönöm </a:t>
            </a:r>
          </a:p>
          <a:p>
            <a:pPr algn="ctr"/>
            <a:r>
              <a:rPr lang="hu-HU" sz="8000" b="1" i="1" cap="none" spc="0" dirty="0" smtClean="0">
                <a:ln w="50800"/>
                <a:solidFill>
                  <a:schemeClr val="tx2">
                    <a:lumMod val="75000"/>
                  </a:schemeClr>
                </a:solidFill>
                <a:effectLst/>
              </a:rPr>
              <a:t>a </a:t>
            </a:r>
          </a:p>
          <a:p>
            <a:pPr algn="ctr"/>
            <a:r>
              <a:rPr lang="hu-HU" sz="8000" b="1" i="1" cap="none" spc="0" dirty="0" smtClean="0">
                <a:ln w="50800"/>
                <a:solidFill>
                  <a:schemeClr val="tx2">
                    <a:lumMod val="75000"/>
                  </a:schemeClr>
                </a:solidFill>
                <a:effectLst/>
              </a:rPr>
              <a:t>figyelmet</a:t>
            </a:r>
            <a:endParaRPr lang="ru-RU" sz="8000" b="1" i="1" cap="none" spc="0" dirty="0">
              <a:ln w="50800"/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 smtClean="0"/>
              <a:t>Radióösszeköttetés – hangok továbbítása elektromágneses hullámok segítségével</a:t>
            </a:r>
            <a:endParaRPr lang="ru-RU" sz="2800" b="1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785926"/>
            <a:ext cx="5715040" cy="4629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ffff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92150"/>
            <a:ext cx="9144000" cy="568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50825" y="260350"/>
            <a:ext cx="86423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/>
              <a:t>A hangrezgések alacsony frekvenciájú rezgések, (17 – 20000Hz) ezért rosszul terjednek a térben, nem alkalmasak közvetlenül információ továbbítására.</a:t>
            </a:r>
            <a:endParaRPr lang="ru-RU" dirty="0"/>
          </a:p>
        </p:txBody>
      </p:sp>
      <p:pic>
        <p:nvPicPr>
          <p:cNvPr id="46084" name="Picture 4" descr="Изображение 00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83664" y="1341438"/>
            <a:ext cx="4023697" cy="3376612"/>
          </a:xfrm>
          <a:prstGeom prst="rect">
            <a:avLst/>
          </a:prstGeom>
          <a:noFill/>
        </p:spPr>
      </p:pic>
      <p:pic>
        <p:nvPicPr>
          <p:cNvPr id="46085" name="Picture 5" descr="Изображение 001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356100" y="2135854"/>
            <a:ext cx="4608513" cy="45516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539750" y="260350"/>
            <a:ext cx="784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/>
              <a:t>Ha a hangot nagy távolságra akarjuik továbbítani, nagyfrekvenciás elektromágnese rezgéseket kell alaklmaznunk.</a:t>
            </a:r>
            <a:r>
              <a:rPr lang="ru-RU" dirty="0" smtClean="0"/>
              <a:t> </a:t>
            </a:r>
            <a:endParaRPr lang="ru-RU" dirty="0"/>
          </a:p>
          <a:p>
            <a:pPr>
              <a:spcBef>
                <a:spcPct val="50000"/>
              </a:spcBef>
            </a:pPr>
            <a:r>
              <a:rPr lang="hu-HU" dirty="0" smtClean="0"/>
              <a:t>Ezek előállítására szolgál a nagyfrekvenciás rezgések generátora - NFG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611188" y="1700213"/>
            <a:ext cx="1800225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5300" name="Picture 4" descr="1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7703" y="4076700"/>
            <a:ext cx="8728595" cy="2484438"/>
          </a:xfrm>
          <a:prstGeom prst="rect">
            <a:avLst/>
          </a:prstGeom>
          <a:noFill/>
        </p:spPr>
      </p:pic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900113" y="2133600"/>
            <a:ext cx="1441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4000" dirty="0" smtClean="0">
                <a:solidFill>
                  <a:srgbClr val="0000FF"/>
                </a:solidFill>
              </a:rPr>
              <a:t>NFG</a:t>
            </a:r>
            <a:endParaRPr lang="ru-RU" sz="4000" dirty="0">
              <a:solidFill>
                <a:srgbClr val="0000FF"/>
              </a:solidFill>
            </a:endParaRPr>
          </a:p>
        </p:txBody>
      </p:sp>
      <p:sp>
        <p:nvSpPr>
          <p:cNvPr id="55302" name="AutoShape 6"/>
          <p:cNvSpPr>
            <a:spLocks noChangeArrowheads="1"/>
          </p:cNvSpPr>
          <p:nvPr/>
        </p:nvSpPr>
        <p:spPr bwMode="auto">
          <a:xfrm rot="5400000">
            <a:off x="2447925" y="3176588"/>
            <a:ext cx="792163" cy="865187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3059113" y="2349500"/>
            <a:ext cx="496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/>
              <a:t>Az ilyen generátor keltette rezgések frekvenciája jtöbbszázezer Hz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23850" y="1773238"/>
            <a:ext cx="1800225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539750" y="2349500"/>
            <a:ext cx="1441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4000" dirty="0" smtClean="0">
                <a:solidFill>
                  <a:srgbClr val="0000FF"/>
                </a:solidFill>
              </a:rPr>
              <a:t>NFG</a:t>
            </a:r>
            <a:endParaRPr lang="ru-RU" sz="4000" dirty="0">
              <a:solidFill>
                <a:srgbClr val="0000FF"/>
              </a:solidFill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23850" y="188913"/>
            <a:ext cx="8640763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/>
              <a:t>A nagyfrekvenciás rezgések generátorát összekapcsolják egy speciális – modulációs – készülékkel.</a:t>
            </a:r>
            <a:endParaRPr lang="ru-RU" dirty="0"/>
          </a:p>
          <a:p>
            <a:pPr>
              <a:spcBef>
                <a:spcPct val="50000"/>
              </a:spcBef>
            </a:pPr>
            <a:r>
              <a:rPr lang="hu-HU" dirty="0" smtClean="0">
                <a:solidFill>
                  <a:srgbClr val="FF3300"/>
                </a:solidFill>
              </a:rPr>
              <a:t>Moduláció</a:t>
            </a:r>
            <a:r>
              <a:rPr lang="ru-RU" dirty="0" smtClean="0"/>
              <a:t> –</a:t>
            </a:r>
            <a:r>
              <a:rPr lang="hu-HU" dirty="0" smtClean="0"/>
              <a:t> a nagyfrekvenciás rezgések átalakítása hangfrekvenciás rezgések segítségével.</a:t>
            </a:r>
            <a:endParaRPr lang="ru-RU" dirty="0"/>
          </a:p>
        </p:txBody>
      </p:sp>
      <p:pic>
        <p:nvPicPr>
          <p:cNvPr id="54277" name="Picture 5" descr="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67597" y="4076700"/>
            <a:ext cx="8462755" cy="1743075"/>
          </a:xfrm>
          <a:prstGeom prst="rect">
            <a:avLst/>
          </a:prstGeom>
          <a:noFill/>
        </p:spPr>
      </p:pic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3563938" y="1773238"/>
            <a:ext cx="2016125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79" name="AutoShape 7"/>
          <p:cNvSpPr>
            <a:spLocks noChangeArrowheads="1"/>
          </p:cNvSpPr>
          <p:nvPr/>
        </p:nvSpPr>
        <p:spPr bwMode="auto">
          <a:xfrm>
            <a:off x="2195513" y="2420938"/>
            <a:ext cx="1296987" cy="576262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3563938" y="2276475"/>
            <a:ext cx="20875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>
                <a:solidFill>
                  <a:srgbClr val="0000FF"/>
                </a:solidFill>
              </a:rPr>
              <a:t>Modulációs készülék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4282" name="AutoShape 10"/>
          <p:cNvSpPr>
            <a:spLocks noChangeArrowheads="1"/>
          </p:cNvSpPr>
          <p:nvPr/>
        </p:nvSpPr>
        <p:spPr bwMode="auto">
          <a:xfrm>
            <a:off x="2700338" y="3141663"/>
            <a:ext cx="792162" cy="865187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3" name="Oval 11"/>
          <p:cNvSpPr>
            <a:spLocks noChangeArrowheads="1"/>
          </p:cNvSpPr>
          <p:nvPr/>
        </p:nvSpPr>
        <p:spPr bwMode="auto">
          <a:xfrm>
            <a:off x="2771775" y="5949950"/>
            <a:ext cx="719138" cy="7191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3492500" y="5949950"/>
            <a:ext cx="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2051050" y="6308725"/>
            <a:ext cx="7921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V="1">
            <a:off x="2051050" y="5734050"/>
            <a:ext cx="0" cy="573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3851275" y="6165850"/>
            <a:ext cx="4321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/>
              <a:t>mikrofon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125124"/>
            <a:ext cx="6786610" cy="5612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23850" y="1773238"/>
            <a:ext cx="1800225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39750" y="2349500"/>
            <a:ext cx="1441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4000" dirty="0" smtClean="0">
                <a:solidFill>
                  <a:srgbClr val="0000FF"/>
                </a:solidFill>
              </a:rPr>
              <a:t>NFG</a:t>
            </a:r>
            <a:endParaRPr lang="ru-RU" sz="4000" dirty="0">
              <a:solidFill>
                <a:srgbClr val="0000FF"/>
              </a:solidFill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3563938" y="1773238"/>
            <a:ext cx="2016125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2195513" y="2420938"/>
            <a:ext cx="1296987" cy="576262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3563938" y="2276475"/>
            <a:ext cx="20875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>
                <a:solidFill>
                  <a:srgbClr val="0000FF"/>
                </a:solidFill>
              </a:rPr>
              <a:t>Modulációs készülék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3256" name="AutoShape 8"/>
          <p:cNvSpPr>
            <a:spLocks noChangeArrowheads="1"/>
          </p:cNvSpPr>
          <p:nvPr/>
        </p:nvSpPr>
        <p:spPr bwMode="auto">
          <a:xfrm>
            <a:off x="5651500" y="2420938"/>
            <a:ext cx="1368425" cy="576262"/>
          </a:xfrm>
          <a:prstGeom prst="rightArrow">
            <a:avLst>
              <a:gd name="adj1" fmla="val 50000"/>
              <a:gd name="adj2" fmla="val 59366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250825" y="260350"/>
            <a:ext cx="86423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/>
              <a:t>A modulációs készülék kimenetén olyan nagyfrekvenciás rezgés jelenik meg, amelynek amplitúdója a hangrezgések ütemében változik (amplitúdó moduláció)</a:t>
            </a:r>
            <a:endParaRPr lang="ru-RU" dirty="0"/>
          </a:p>
        </p:txBody>
      </p:sp>
      <p:pic>
        <p:nvPicPr>
          <p:cNvPr id="53258" name="Picture 10" descr="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11667" y="4076700"/>
            <a:ext cx="8720666" cy="2514600"/>
          </a:xfrm>
          <a:prstGeom prst="rect">
            <a:avLst/>
          </a:prstGeom>
          <a:noFill/>
        </p:spPr>
      </p:pic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7092950" y="1341438"/>
            <a:ext cx="0" cy="2376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7092950" y="1341438"/>
            <a:ext cx="1444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6948488" y="1341438"/>
            <a:ext cx="1444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6804025" y="3716338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>
            <a:off x="6877050" y="3789363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>
            <a:off x="6948488" y="3860800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7164388" y="2276475"/>
            <a:ext cx="18716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>
                <a:solidFill>
                  <a:srgbClr val="00CCFF"/>
                </a:solidFill>
              </a:rPr>
              <a:t>Adó antenna</a:t>
            </a:r>
            <a:endParaRPr lang="ru-RU" dirty="0">
              <a:solidFill>
                <a:srgbClr val="00CCFF"/>
              </a:solidFill>
            </a:endParaRPr>
          </a:p>
        </p:txBody>
      </p:sp>
      <p:sp>
        <p:nvSpPr>
          <p:cNvPr id="53268" name="AutoShape 20"/>
          <p:cNvSpPr>
            <a:spLocks noChangeArrowheads="1"/>
          </p:cNvSpPr>
          <p:nvPr/>
        </p:nvSpPr>
        <p:spPr bwMode="auto">
          <a:xfrm rot="5400000">
            <a:off x="7127875" y="3178176"/>
            <a:ext cx="936625" cy="863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изображение 00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835150" y="602500"/>
            <a:ext cx="7056438" cy="5653001"/>
          </a:xfrm>
          <a:prstGeom prst="rect">
            <a:avLst/>
          </a:prstGeom>
          <a:noFill/>
        </p:spPr>
      </p:pic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79388" y="404813"/>
            <a:ext cx="1800225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468313" y="836613"/>
            <a:ext cx="1441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4000" dirty="0" smtClean="0">
                <a:solidFill>
                  <a:srgbClr val="0000FF"/>
                </a:solidFill>
              </a:rPr>
              <a:t>NFG</a:t>
            </a:r>
            <a:endParaRPr lang="ru-RU" sz="4000" dirty="0">
              <a:solidFill>
                <a:srgbClr val="0000FF"/>
              </a:solidFill>
            </a:endParaRPr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827088" y="2852738"/>
            <a:ext cx="719137" cy="7191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>
            <a:off x="827088" y="2852738"/>
            <a:ext cx="1587" cy="719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179388" y="4365625"/>
            <a:ext cx="2016125" cy="1871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79388" y="4868863"/>
            <a:ext cx="20875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smtClean="0">
                <a:solidFill>
                  <a:srgbClr val="0000FF"/>
                </a:solidFill>
              </a:rPr>
              <a:t>Modulációs készülék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2233" name="AutoShape 9"/>
          <p:cNvSpPr>
            <a:spLocks noChangeArrowheads="1"/>
          </p:cNvSpPr>
          <p:nvPr/>
        </p:nvSpPr>
        <p:spPr bwMode="auto">
          <a:xfrm>
            <a:off x="1258888" y="1557338"/>
            <a:ext cx="1296987" cy="576262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34" name="AutoShape 10"/>
          <p:cNvSpPr>
            <a:spLocks noChangeArrowheads="1"/>
          </p:cNvSpPr>
          <p:nvPr/>
        </p:nvSpPr>
        <p:spPr bwMode="auto">
          <a:xfrm>
            <a:off x="1258888" y="3284538"/>
            <a:ext cx="1296987" cy="576262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35" name="AutoShape 11"/>
          <p:cNvSpPr>
            <a:spLocks noChangeArrowheads="1"/>
          </p:cNvSpPr>
          <p:nvPr/>
        </p:nvSpPr>
        <p:spPr bwMode="auto">
          <a:xfrm>
            <a:off x="1258888" y="5516563"/>
            <a:ext cx="1296987" cy="576262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62</TotalTime>
  <Words>330</Words>
  <PresentationFormat>Экран (4:3)</PresentationFormat>
  <Paragraphs>38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Метро</vt:lpstr>
      <vt:lpstr>Слайд 1</vt:lpstr>
      <vt:lpstr>Radióösszeköttetés – hangok továbbítása elektromágneses hullámok segítségével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jozsi</cp:lastModifiedBy>
  <cp:revision>18</cp:revision>
  <dcterms:modified xsi:type="dcterms:W3CDTF">2011-02-28T18:56:37Z</dcterms:modified>
</cp:coreProperties>
</file>