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41050" y="1357298"/>
            <a:ext cx="8045792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50800"/>
                <a:effectLst/>
              </a:rPr>
              <a:t>A</a:t>
            </a:r>
            <a:r>
              <a:rPr lang="hu-HU" sz="5400" b="1" cap="none" spc="0" dirty="0" smtClean="0">
                <a:ln w="50800"/>
                <a:effectLst/>
              </a:rPr>
              <a:t>z elektromágneses</a:t>
            </a:r>
          </a:p>
          <a:p>
            <a:pPr algn="ctr"/>
            <a:r>
              <a:rPr lang="hu-HU" sz="5400" b="1" dirty="0">
                <a:ln w="50800"/>
              </a:rPr>
              <a:t>h</a:t>
            </a:r>
            <a:r>
              <a:rPr lang="hu-HU" sz="5400" b="1" dirty="0" smtClean="0">
                <a:ln w="50800"/>
              </a:rPr>
              <a:t>ullámok </a:t>
            </a:r>
          </a:p>
          <a:p>
            <a:pPr algn="ctr"/>
            <a:r>
              <a:rPr lang="hu-HU" sz="5400" b="1" cap="none" spc="0" dirty="0" smtClean="0">
                <a:ln w="50800"/>
                <a:effectLst/>
              </a:rPr>
              <a:t> </a:t>
            </a:r>
            <a:r>
              <a:rPr lang="hu-HU" sz="5400" b="1" i="1" cap="none" spc="0" dirty="0" smtClean="0">
                <a:ln w="50800"/>
                <a:solidFill>
                  <a:srgbClr val="C00000"/>
                </a:solidFill>
                <a:effectLst/>
              </a:rPr>
              <a:t>modulációja</a:t>
            </a:r>
            <a:r>
              <a:rPr lang="hu-HU" sz="5400" b="1" cap="none" spc="0" dirty="0" smtClean="0">
                <a:ln w="50800"/>
                <a:effectLst/>
              </a:rPr>
              <a:t> </a:t>
            </a:r>
          </a:p>
          <a:p>
            <a:pPr algn="ctr"/>
            <a:r>
              <a:rPr lang="hu-HU" sz="5400" b="1" cap="none" spc="0" dirty="0" smtClean="0">
                <a:ln w="50800"/>
                <a:effectLst/>
              </a:rPr>
              <a:t>és</a:t>
            </a:r>
          </a:p>
          <a:p>
            <a:pPr algn="ctr"/>
            <a:r>
              <a:rPr lang="hu-HU" sz="5400" b="1" i="1" dirty="0" smtClean="0">
                <a:ln w="50800"/>
                <a:solidFill>
                  <a:srgbClr val="C00000"/>
                </a:solidFill>
              </a:rPr>
              <a:t>detektálása</a:t>
            </a:r>
            <a:endParaRPr lang="ru-RU" sz="5400" b="1" i="1" cap="none" spc="0" dirty="0">
              <a:ln w="50800"/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497887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A modulált, kiisugárzott jelet felfogja a vevő antenna. Ahhoz azonban, hogy a vevőkészülékünk hanggá alakítsa a felfogott elektromágneses jeleket, azokat előbb detektálni (demodulálni) kell. </a:t>
            </a:r>
            <a:endParaRPr lang="ru-RU" dirty="0"/>
          </a:p>
          <a:p>
            <a:pPr>
              <a:spcBef>
                <a:spcPct val="50000"/>
              </a:spcBef>
            </a:pPr>
            <a:r>
              <a:rPr lang="hu-HU" dirty="0" smtClean="0">
                <a:solidFill>
                  <a:srgbClr val="FF3300"/>
                </a:solidFill>
              </a:rPr>
              <a:t>Detektálás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hu-HU" dirty="0" smtClean="0"/>
              <a:t>a hangfrekvenciás rezgések „leválasztása” a nagyfrekvenciás rezgésekről.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1692275" y="2279650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1547813" y="2279650"/>
            <a:ext cx="1444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1692275" y="2279650"/>
            <a:ext cx="144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1403350" y="46545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1476375" y="47275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1547813" y="4799013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80975" y="2998788"/>
            <a:ext cx="14398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solidFill>
                  <a:srgbClr val="00CCFF"/>
                </a:solidFill>
              </a:rPr>
              <a:t>Vevő antenna</a:t>
            </a:r>
            <a:endParaRPr lang="ru-RU" dirty="0">
              <a:solidFill>
                <a:srgbClr val="00CCFF"/>
              </a:solidFill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3132138" y="2565400"/>
            <a:ext cx="2016125" cy="1871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492500" y="3286125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solidFill>
                  <a:srgbClr val="0000FF"/>
                </a:solidFill>
              </a:rPr>
              <a:t>Detektro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1212" name="AutoShape 12"/>
          <p:cNvSpPr>
            <a:spLocks noChangeArrowheads="1"/>
          </p:cNvSpPr>
          <p:nvPr/>
        </p:nvSpPr>
        <p:spPr bwMode="auto">
          <a:xfrm>
            <a:off x="1765300" y="3214688"/>
            <a:ext cx="1296988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>
            <a:off x="5221288" y="3214688"/>
            <a:ext cx="1296987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6589713" y="2998788"/>
            <a:ext cx="64770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5" name="AutoShape 15"/>
          <p:cNvSpPr>
            <a:spLocks noChangeArrowheads="1"/>
          </p:cNvSpPr>
          <p:nvPr/>
        </p:nvSpPr>
        <p:spPr bwMode="auto">
          <a:xfrm rot="5400000">
            <a:off x="6552407" y="3250406"/>
            <a:ext cx="1873250" cy="5032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6373813" y="2133600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solidFill>
                  <a:srgbClr val="00CCFF"/>
                </a:solidFill>
              </a:rPr>
              <a:t>Hangszóró</a:t>
            </a:r>
            <a:endParaRPr lang="ru-RU" dirty="0">
              <a:solidFill>
                <a:srgbClr val="00CCFF"/>
              </a:solidFill>
            </a:endParaRPr>
          </a:p>
        </p:txBody>
      </p:sp>
      <p:pic>
        <p:nvPicPr>
          <p:cNvPr id="51217" name="Picture 17" descr="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147468" y="4724400"/>
            <a:ext cx="6793751" cy="1958975"/>
          </a:xfrm>
          <a:prstGeom prst="rect">
            <a:avLst/>
          </a:prstGeom>
          <a:noFill/>
        </p:spPr>
      </p:pic>
      <p:sp>
        <p:nvSpPr>
          <p:cNvPr id="51218" name="AutoShape 18"/>
          <p:cNvSpPr>
            <a:spLocks noChangeArrowheads="1"/>
          </p:cNvSpPr>
          <p:nvPr/>
        </p:nvSpPr>
        <p:spPr bwMode="auto">
          <a:xfrm rot="16200000">
            <a:off x="467519" y="3861594"/>
            <a:ext cx="1584325" cy="1582737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8424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solidFill>
                  <a:srgbClr val="00CCFF"/>
                </a:solidFill>
              </a:rPr>
              <a:t>A detektor </a:t>
            </a:r>
            <a:r>
              <a:rPr lang="ru-RU" dirty="0" smtClean="0">
                <a:solidFill>
                  <a:srgbClr val="00CCFF"/>
                </a:solidFill>
              </a:rPr>
              <a:t> </a:t>
            </a:r>
            <a:r>
              <a:rPr lang="hu-HU" dirty="0" smtClean="0"/>
              <a:t>egy diódából, egy kondenzátorból  és egy terhelésből (hangszóróból) áll. </a:t>
            </a:r>
            <a:endParaRPr lang="ru-RU" dirty="0"/>
          </a:p>
        </p:txBody>
      </p:sp>
      <p:pic>
        <p:nvPicPr>
          <p:cNvPr id="50179" name="Picture 3" descr="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653" y="3357563"/>
            <a:ext cx="3077556" cy="887412"/>
          </a:xfrm>
          <a:prstGeom prst="rect">
            <a:avLst/>
          </a:prstGeom>
          <a:noFill/>
        </p:spPr>
      </p:pic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684213" y="285273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684213" y="44370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827088" y="155733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V="1">
            <a:off x="827088" y="4724400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V="1">
            <a:off x="827088" y="1557338"/>
            <a:ext cx="2808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V="1">
            <a:off x="827088" y="6237288"/>
            <a:ext cx="698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7524750" y="3429000"/>
            <a:ext cx="6477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 rot="5400000">
            <a:off x="7487444" y="3680619"/>
            <a:ext cx="1873250" cy="50323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V="1">
            <a:off x="7812088" y="4437063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V="1">
            <a:off x="7812088" y="1628775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V="1">
            <a:off x="4284663" y="1628775"/>
            <a:ext cx="3527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1" name="AutoShape 15"/>
          <p:cNvSpPr>
            <a:spLocks noChangeArrowheads="1"/>
          </p:cNvSpPr>
          <p:nvPr/>
        </p:nvSpPr>
        <p:spPr bwMode="auto">
          <a:xfrm rot="5400000">
            <a:off x="3346450" y="1270000"/>
            <a:ext cx="1225550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V="1">
            <a:off x="4284663" y="981075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5435600" y="3141663"/>
            <a:ext cx="2376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5435600" y="5300663"/>
            <a:ext cx="2376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4643438" y="4005263"/>
            <a:ext cx="1584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V="1">
            <a:off x="4643438" y="4365625"/>
            <a:ext cx="1584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 flipV="1">
            <a:off x="5435600" y="3141663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 flipV="1">
            <a:off x="5435600" y="4365625"/>
            <a:ext cx="0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99" name="AutoShape 23"/>
          <p:cNvSpPr>
            <a:spLocks noChangeArrowheads="1"/>
          </p:cNvSpPr>
          <p:nvPr/>
        </p:nvSpPr>
        <p:spPr bwMode="auto">
          <a:xfrm>
            <a:off x="3419475" y="2133600"/>
            <a:ext cx="1296988" cy="576263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200" name="AutoShape 24"/>
          <p:cNvSpPr>
            <a:spLocks noChangeArrowheads="1"/>
          </p:cNvSpPr>
          <p:nvPr/>
        </p:nvSpPr>
        <p:spPr bwMode="auto">
          <a:xfrm rot="5400000">
            <a:off x="7632700" y="2457451"/>
            <a:ext cx="936625" cy="431800"/>
          </a:xfrm>
          <a:prstGeom prst="rightArrow">
            <a:avLst>
              <a:gd name="adj1" fmla="val 50000"/>
              <a:gd name="adj2" fmla="val 5422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201" name="AutoShape 25"/>
          <p:cNvSpPr>
            <a:spLocks noChangeArrowheads="1"/>
          </p:cNvSpPr>
          <p:nvPr/>
        </p:nvSpPr>
        <p:spPr bwMode="auto">
          <a:xfrm rot="10800000">
            <a:off x="6877050" y="2205038"/>
            <a:ext cx="792163" cy="865187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7137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A dióda csak egy irányban engedi az áramot, így mintegy „levágja” a nagyfrekvenciás rezgések felét (csak az azonos irányú áramimpulzusokat engedi át.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 rot="5400000">
            <a:off x="2482850" y="2422525"/>
            <a:ext cx="1225550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flipV="1">
            <a:off x="3421063" y="21336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2555875" y="3286125"/>
            <a:ext cx="1296988" cy="576263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V="1">
            <a:off x="900113" y="2709863"/>
            <a:ext cx="1871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V="1">
            <a:off x="3419475" y="2709863"/>
            <a:ext cx="1871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9160" name="Picture 8" descr="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9352" y="4652963"/>
            <a:ext cx="8685296" cy="1428750"/>
          </a:xfrm>
          <a:prstGeom prst="rect">
            <a:avLst/>
          </a:prstGeom>
          <a:noFill/>
        </p:spPr>
      </p:pic>
      <p:sp>
        <p:nvSpPr>
          <p:cNvPr id="49161" name="AutoShape 9"/>
          <p:cNvSpPr>
            <a:spLocks noChangeArrowheads="1"/>
          </p:cNvSpPr>
          <p:nvPr/>
        </p:nvSpPr>
        <p:spPr bwMode="auto">
          <a:xfrm rot="5400000">
            <a:off x="5005387" y="3068638"/>
            <a:ext cx="1800225" cy="122555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380288" y="1700213"/>
            <a:ext cx="64770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 rot="5400000">
            <a:off x="7342982" y="1951831"/>
            <a:ext cx="1873250" cy="5032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 flipV="1">
            <a:off x="7667625" y="2708275"/>
            <a:ext cx="1588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7667625" y="476250"/>
            <a:ext cx="1588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V="1">
            <a:off x="5291138" y="1412875"/>
            <a:ext cx="2376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V="1">
            <a:off x="5291138" y="3571875"/>
            <a:ext cx="2376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V="1">
            <a:off x="4498975" y="2276475"/>
            <a:ext cx="1584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V="1">
            <a:off x="4498975" y="2636838"/>
            <a:ext cx="1584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5291138" y="141287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5291138" y="2636838"/>
            <a:ext cx="0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 rot="5400000">
            <a:off x="7488237" y="728663"/>
            <a:ext cx="936625" cy="431800"/>
          </a:xfrm>
          <a:prstGeom prst="rightArrow">
            <a:avLst>
              <a:gd name="adj1" fmla="val 50000"/>
              <a:gd name="adj2" fmla="val 5422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 rot="10800000">
            <a:off x="6732588" y="476250"/>
            <a:ext cx="792162" cy="86518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8142" name="Picture 14" descr="изображение 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292600"/>
            <a:ext cx="8785225" cy="2276475"/>
          </a:xfrm>
          <a:prstGeom prst="rect">
            <a:avLst/>
          </a:prstGeom>
          <a:noFill/>
        </p:spPr>
      </p:pic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79388" y="620713"/>
            <a:ext cx="431958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A diódán áthaladt áram kétfelé ágazik: egy része a hangszóróra, a másik a kondenzátorra kerül. Ennek megfelelően feleződik az áramimpulzusok amplitúdója. Amikor a dióda  zárr, vagyis nem engedi  át az ellentétes irányú áramot – a kiselő kondenzátor tartja fenn azt.. Íly módon a hangszórón át hangfrekvenciás áram fog folyni.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52413" y="622300"/>
            <a:ext cx="6477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 rot="5400000">
            <a:off x="215107" y="873919"/>
            <a:ext cx="1873250" cy="5032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0420" name="Picture 4" descr="изображение 004"/>
          <p:cNvPicPr>
            <a:picLocks noChangeAspect="1" noChangeArrowheads="1"/>
          </p:cNvPicPr>
          <p:nvPr/>
        </p:nvPicPr>
        <p:blipFill>
          <a:blip r:embed="rId2"/>
          <a:srcRect r="880"/>
          <a:stretch>
            <a:fillRect/>
          </a:stretch>
        </p:blipFill>
        <p:spPr bwMode="auto">
          <a:xfrm>
            <a:off x="539750" y="2349500"/>
            <a:ext cx="8243888" cy="2587625"/>
          </a:xfrm>
          <a:prstGeom prst="rect">
            <a:avLst/>
          </a:prstGeom>
          <a:noFill/>
        </p:spPr>
      </p:pic>
      <p:pic>
        <p:nvPicPr>
          <p:cNvPr id="60421" name="Picture 5" descr="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40622" y="5013325"/>
            <a:ext cx="8462755" cy="1743075"/>
          </a:xfrm>
          <a:prstGeom prst="rect">
            <a:avLst/>
          </a:prstGeom>
          <a:noFill/>
        </p:spPr>
      </p:pic>
      <p:sp>
        <p:nvSpPr>
          <p:cNvPr id="60422" name="AutoShape 6"/>
          <p:cNvSpPr>
            <a:spLocks noChangeArrowheads="1"/>
          </p:cNvSpPr>
          <p:nvPr/>
        </p:nvSpPr>
        <p:spPr bwMode="auto">
          <a:xfrm rot="5400000">
            <a:off x="1512888" y="1447800"/>
            <a:ext cx="792162" cy="86518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411413" y="404813"/>
            <a:ext cx="65897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A hangszórón keresztül olyan áramimpulzusok fognak áthaladni, melyeknek amplitúdója megegyezik annak a hangrezgésnek az amplitudójával, amellyel a nagyfrekvenciás rezgést modulálták.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28" name="Picture 36" descr="Изображение 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844675"/>
            <a:ext cx="6192837" cy="4803775"/>
          </a:xfrm>
          <a:prstGeom prst="rect">
            <a:avLst/>
          </a:prstGeom>
          <a:noFill/>
        </p:spPr>
      </p:pic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323850" y="260350"/>
            <a:ext cx="85693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A legegyszerűbb detektoros rádiókészülék egy detektorból és egy rezgőkörre kapcsolt vevőantennából áll. A kondenzátor kapacitásának változtatásával változik a rezgőkör saját frekvenciája és különböző hullámhosszon működő adókra lehet ráhangolódni.</a:t>
            </a:r>
            <a:endParaRPr lang="ru-RU" dirty="0"/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1979613" y="3789363"/>
            <a:ext cx="21605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solidFill>
                  <a:srgbClr val="0000FF"/>
                </a:solidFill>
              </a:rPr>
              <a:t>Rezgőkör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9432" name="Line 40"/>
          <p:cNvSpPr>
            <a:spLocks noChangeShapeType="1"/>
          </p:cNvSpPr>
          <p:nvPr/>
        </p:nvSpPr>
        <p:spPr bwMode="auto">
          <a:xfrm>
            <a:off x="4932363" y="2205038"/>
            <a:ext cx="2519362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33" name="Line 41"/>
          <p:cNvSpPr>
            <a:spLocks noChangeShapeType="1"/>
          </p:cNvSpPr>
          <p:nvPr/>
        </p:nvSpPr>
        <p:spPr bwMode="auto">
          <a:xfrm>
            <a:off x="4932363" y="5876925"/>
            <a:ext cx="2519362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34" name="Line 42"/>
          <p:cNvSpPr>
            <a:spLocks noChangeShapeType="1"/>
          </p:cNvSpPr>
          <p:nvPr/>
        </p:nvSpPr>
        <p:spPr bwMode="auto">
          <a:xfrm flipH="1" flipV="1">
            <a:off x="4932363" y="2205038"/>
            <a:ext cx="0" cy="3671887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35" name="Line 43"/>
          <p:cNvSpPr>
            <a:spLocks noChangeShapeType="1"/>
          </p:cNvSpPr>
          <p:nvPr/>
        </p:nvSpPr>
        <p:spPr bwMode="auto">
          <a:xfrm>
            <a:off x="7451725" y="2205038"/>
            <a:ext cx="0" cy="3671887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36" name="Text Box 44"/>
          <p:cNvSpPr txBox="1">
            <a:spLocks noChangeArrowheads="1"/>
          </p:cNvSpPr>
          <p:nvPr/>
        </p:nvSpPr>
        <p:spPr bwMode="auto">
          <a:xfrm>
            <a:off x="5508625" y="2205038"/>
            <a:ext cx="15113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solidFill>
                  <a:srgbClr val="0000FF"/>
                </a:solidFill>
              </a:rPr>
              <a:t>Detektor</a:t>
            </a:r>
            <a:endParaRPr lang="ru-RU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7422" y="1643050"/>
            <a:ext cx="4824526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u-HU" sz="8000" b="1" i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Köszönöm </a:t>
            </a:r>
          </a:p>
          <a:p>
            <a:pPr algn="ctr"/>
            <a:r>
              <a:rPr lang="hu-HU" sz="8000" b="1" i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a </a:t>
            </a:r>
          </a:p>
          <a:p>
            <a:pPr algn="ctr"/>
            <a:r>
              <a:rPr lang="hu-HU" sz="8000" b="1" i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figyelmet</a:t>
            </a:r>
            <a:endParaRPr lang="ru-RU" sz="8000" b="1" i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Radióösszeköttetés – hangok továbbítása elektromágneses hullámok segítségével</a:t>
            </a:r>
            <a:endParaRPr lang="ru-RU" sz="2800" b="1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85926"/>
            <a:ext cx="5715040" cy="4629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fff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9144000" cy="568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8642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A hangrezgések alacsony frekvenciájú rezgések, (17 – 20000Hz) ezért rosszul terjednek a térben, nem alkalmasak közvetlenül információ továbbítására.</a:t>
            </a:r>
            <a:endParaRPr lang="ru-RU" dirty="0"/>
          </a:p>
        </p:txBody>
      </p:sp>
      <p:pic>
        <p:nvPicPr>
          <p:cNvPr id="46084" name="Picture 4" descr="Изображение 00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3664" y="1341438"/>
            <a:ext cx="4023697" cy="3376612"/>
          </a:xfrm>
          <a:prstGeom prst="rect">
            <a:avLst/>
          </a:prstGeom>
          <a:noFill/>
        </p:spPr>
      </p:pic>
      <p:pic>
        <p:nvPicPr>
          <p:cNvPr id="46085" name="Picture 5" descr="Изображение 001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56100" y="2135854"/>
            <a:ext cx="4608513" cy="4551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784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Ha a hangot nagy távolságra akarjuik továbbítani, nagyfrekvenciás elektromágnese rezgéseket kell alaklmaznunk.</a:t>
            </a:r>
            <a:r>
              <a:rPr lang="ru-RU" dirty="0" smtClean="0"/>
              <a:t> </a:t>
            </a:r>
            <a:endParaRPr lang="ru-RU" dirty="0"/>
          </a:p>
          <a:p>
            <a:pPr>
              <a:spcBef>
                <a:spcPct val="50000"/>
              </a:spcBef>
            </a:pPr>
            <a:r>
              <a:rPr lang="hu-HU" dirty="0" smtClean="0"/>
              <a:t>Ezek előállítására szolgál a nagyfrekvenciás rezgések generátora - NFG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611188" y="1700213"/>
            <a:ext cx="18002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5300" name="Picture 4" descr="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7703" y="4076700"/>
            <a:ext cx="8728595" cy="2484438"/>
          </a:xfrm>
          <a:prstGeom prst="rect">
            <a:avLst/>
          </a:prstGeom>
          <a:noFill/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00113" y="2133600"/>
            <a:ext cx="1441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000" dirty="0" smtClean="0">
                <a:solidFill>
                  <a:srgbClr val="0000FF"/>
                </a:solidFill>
              </a:rPr>
              <a:t>NFG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 rot="5400000">
            <a:off x="2447925" y="3176588"/>
            <a:ext cx="792163" cy="865187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059113" y="2349500"/>
            <a:ext cx="4968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Az ilyen generátor keltette rezgések frekvenciája jtöbbszázezer Hz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23850" y="1773238"/>
            <a:ext cx="18002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39750" y="2349500"/>
            <a:ext cx="1441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000" dirty="0" smtClean="0">
                <a:solidFill>
                  <a:srgbClr val="0000FF"/>
                </a:solidFill>
              </a:rPr>
              <a:t>NFG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8640763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A nagyfrekvenciás rezgések generátorát összekapcsolják egy speciális – modulációs – készülékkel.</a:t>
            </a:r>
            <a:endParaRPr lang="ru-RU" dirty="0"/>
          </a:p>
          <a:p>
            <a:pPr>
              <a:spcBef>
                <a:spcPct val="50000"/>
              </a:spcBef>
            </a:pPr>
            <a:r>
              <a:rPr lang="hu-HU" dirty="0" smtClean="0">
                <a:solidFill>
                  <a:srgbClr val="FF3300"/>
                </a:solidFill>
              </a:rPr>
              <a:t>Moduláció</a:t>
            </a:r>
            <a:r>
              <a:rPr lang="ru-RU" dirty="0" smtClean="0"/>
              <a:t> –</a:t>
            </a:r>
            <a:r>
              <a:rPr lang="hu-HU" dirty="0" smtClean="0"/>
              <a:t> a nagyfrekvenciás rezgések átalakítása hangfrekvenciás rezgések segítségével.</a:t>
            </a:r>
            <a:endParaRPr lang="ru-RU" dirty="0"/>
          </a:p>
        </p:txBody>
      </p:sp>
      <p:pic>
        <p:nvPicPr>
          <p:cNvPr id="54277" name="Picture 5" descr="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7597" y="4076700"/>
            <a:ext cx="8462755" cy="1743075"/>
          </a:xfrm>
          <a:prstGeom prst="rect">
            <a:avLst/>
          </a:prstGeom>
          <a:noFill/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563938" y="1773238"/>
            <a:ext cx="20161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2195513" y="2420938"/>
            <a:ext cx="1296987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563938" y="2276475"/>
            <a:ext cx="20875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solidFill>
                  <a:srgbClr val="0000FF"/>
                </a:solidFill>
              </a:rPr>
              <a:t>Modulációs készülék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4282" name="AutoShape 10"/>
          <p:cNvSpPr>
            <a:spLocks noChangeArrowheads="1"/>
          </p:cNvSpPr>
          <p:nvPr/>
        </p:nvSpPr>
        <p:spPr bwMode="auto">
          <a:xfrm>
            <a:off x="2700338" y="3141663"/>
            <a:ext cx="792162" cy="865187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2771775" y="5949950"/>
            <a:ext cx="719138" cy="719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3492500" y="5949950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2051050" y="6308725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2051050" y="5734050"/>
            <a:ext cx="0" cy="573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3851275" y="6165850"/>
            <a:ext cx="432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mikrofon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125124"/>
            <a:ext cx="6786610" cy="561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23850" y="1773238"/>
            <a:ext cx="18002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39750" y="2349500"/>
            <a:ext cx="1441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000" dirty="0" smtClean="0">
                <a:solidFill>
                  <a:srgbClr val="0000FF"/>
                </a:solidFill>
              </a:rPr>
              <a:t>NFG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563938" y="1773238"/>
            <a:ext cx="20161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2195513" y="2420938"/>
            <a:ext cx="1296987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563938" y="2276475"/>
            <a:ext cx="20875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solidFill>
                  <a:srgbClr val="0000FF"/>
                </a:solidFill>
              </a:rPr>
              <a:t>Modulációs készülék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>
            <a:off x="5651500" y="2420938"/>
            <a:ext cx="1368425" cy="576262"/>
          </a:xfrm>
          <a:prstGeom prst="rightArrow">
            <a:avLst>
              <a:gd name="adj1" fmla="val 50000"/>
              <a:gd name="adj2" fmla="val 59366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8642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A modulációs készülék kimenetén olyan nagyfrekvenciás rezgés jelenik meg, amelynek amplitúdója a hangrezgések ütemében változik (amplitúdó moduláció)</a:t>
            </a:r>
            <a:endParaRPr lang="ru-RU" dirty="0"/>
          </a:p>
        </p:txBody>
      </p:sp>
      <p:pic>
        <p:nvPicPr>
          <p:cNvPr id="53258" name="Picture 10" descr="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11667" y="4076700"/>
            <a:ext cx="8720666" cy="2514600"/>
          </a:xfrm>
          <a:prstGeom prst="rect">
            <a:avLst/>
          </a:prstGeom>
          <a:noFill/>
        </p:spPr>
      </p:pic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7092950" y="1341438"/>
            <a:ext cx="0" cy="2376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7092950" y="1341438"/>
            <a:ext cx="144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6948488" y="1341438"/>
            <a:ext cx="1444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6804025" y="3716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6877050" y="37893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6948488" y="38608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7164388" y="2276475"/>
            <a:ext cx="1871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solidFill>
                  <a:srgbClr val="00CCFF"/>
                </a:solidFill>
              </a:rPr>
              <a:t>Adó antenna</a:t>
            </a:r>
            <a:endParaRPr lang="ru-RU" dirty="0">
              <a:solidFill>
                <a:srgbClr val="00CCFF"/>
              </a:solidFill>
            </a:endParaRPr>
          </a:p>
        </p:txBody>
      </p:sp>
      <p:sp>
        <p:nvSpPr>
          <p:cNvPr id="53268" name="AutoShape 20"/>
          <p:cNvSpPr>
            <a:spLocks noChangeArrowheads="1"/>
          </p:cNvSpPr>
          <p:nvPr/>
        </p:nvSpPr>
        <p:spPr bwMode="auto">
          <a:xfrm rot="5400000">
            <a:off x="7127875" y="3178176"/>
            <a:ext cx="936625" cy="863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изображение 00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35150" y="602500"/>
            <a:ext cx="7056438" cy="5653001"/>
          </a:xfrm>
          <a:prstGeom prst="rect">
            <a:avLst/>
          </a:prstGeom>
          <a:noFill/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79388" y="404813"/>
            <a:ext cx="18002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68313" y="836613"/>
            <a:ext cx="1441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4000" dirty="0" smtClean="0">
                <a:solidFill>
                  <a:srgbClr val="0000FF"/>
                </a:solidFill>
              </a:rPr>
              <a:t>NFG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827088" y="2852738"/>
            <a:ext cx="719137" cy="719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827088" y="2852738"/>
            <a:ext cx="1587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79388" y="4365625"/>
            <a:ext cx="2016125" cy="1871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79388" y="4868863"/>
            <a:ext cx="20875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solidFill>
                  <a:srgbClr val="0000FF"/>
                </a:solidFill>
              </a:rPr>
              <a:t>Modulációs készülék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1258888" y="1557338"/>
            <a:ext cx="1296987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1258888" y="3284538"/>
            <a:ext cx="1296987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1258888" y="5516563"/>
            <a:ext cx="1296987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</TotalTime>
  <Words>330</Words>
  <PresentationFormat>Экран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Слайд 1</vt:lpstr>
      <vt:lpstr>Radióösszeköttetés – hangok továbbítása elektromágneses hullámok segítségével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jozsi</cp:lastModifiedBy>
  <cp:revision>18</cp:revision>
  <dcterms:modified xsi:type="dcterms:W3CDTF">2011-02-28T18:56:37Z</dcterms:modified>
</cp:coreProperties>
</file>